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oppins Bold" charset="1" panose="00000800000000000000"/>
      <p:regular r:id="rId36"/>
    </p:embeddedFont>
    <p:embeddedFont>
      <p:font typeface="Inter" charset="1" panose="020B0502030000000004"/>
      <p:regular r:id="rId37"/>
    </p:embeddedFont>
    <p:embeddedFont>
      <p:font typeface="Inter Bold" charset="1" panose="020B0802030000000004"/>
      <p:regular r:id="rId38"/>
    </p:embeddedFont>
    <p:embeddedFont>
      <p:font typeface="Atkinson Hyperlegible Bold" charset="1" panose="00000000000000000000"/>
      <p:regular r:id="rId39"/>
    </p:embeddedFont>
    <p:embeddedFont>
      <p:font typeface="Atkinson Hyperlegible" charset="1" panose="00000000000000000000"/>
      <p:regular r:id="rId40"/>
    </p:embeddedFont>
    <p:embeddedFont>
      <p:font typeface="Poppins Semi-Bold" charset="1" panose="00000700000000000000"/>
      <p:regular r:id="rId41"/>
    </p:embeddedFont>
    <p:embeddedFont>
      <p:font typeface="Agrandir Bold" charset="1" panose="00000800000000000000"/>
      <p:regular r:id="rId42"/>
    </p:embeddedFont>
    <p:embeddedFont>
      <p:font typeface="Poppins" charset="1" panose="00000500000000000000"/>
      <p:regular r:id="rId43"/>
    </p:embeddedFont>
    <p:embeddedFont>
      <p:font typeface="HK Grotesk Bold" charset="1" panose="00000800000000000000"/>
      <p:regular r:id="rId44"/>
    </p:embeddedFont>
    <p:embeddedFont>
      <p:font typeface="Fira Code Bold" charset="1" panose="020B0809050000020004"/>
      <p:regular r:id="rId45"/>
    </p:embeddedFont>
    <p:embeddedFont>
      <p:font typeface="Fira Code" charset="1" panose="020B08090500000200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jpe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7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6718" y="2960231"/>
            <a:ext cx="671137" cy="748733"/>
          </a:xfrm>
          <a:custGeom>
            <a:avLst/>
            <a:gdLst/>
            <a:ahLst/>
            <a:cxnLst/>
            <a:rect r="r" b="b" t="t" l="l"/>
            <a:pathLst>
              <a:path h="748733" w="671137">
                <a:moveTo>
                  <a:pt x="0" y="0"/>
                </a:moveTo>
                <a:lnTo>
                  <a:pt x="671137" y="0"/>
                </a:lnTo>
                <a:lnTo>
                  <a:pt x="671137" y="748732"/>
                </a:lnTo>
                <a:lnTo>
                  <a:pt x="0" y="74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248872"/>
            <a:ext cx="18537063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8"/>
              </a:lnSpc>
            </a:pPr>
            <a:r>
              <a:rPr lang="en-US" b="true" sz="88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EGYPTIAN STOCK MARKET</a:t>
            </a:r>
          </a:p>
          <a:p>
            <a:pPr algn="ctr">
              <a:lnSpc>
                <a:spcPts val="10568"/>
              </a:lnSpc>
            </a:pPr>
            <a:r>
              <a:rPr lang="en-US" b="true" sz="88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DATA PIPELINE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73342" y="9532875"/>
            <a:ext cx="1964514" cy="3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0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50633" y="9018525"/>
            <a:ext cx="3287222" cy="36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0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December 13th , 2025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3125" y="0"/>
            <a:ext cx="5874902" cy="1028700"/>
            <a:chOff x="0" y="0"/>
            <a:chExt cx="7833202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8658" cy="1371600"/>
            </a:xfrm>
            <a:custGeom>
              <a:avLst/>
              <a:gdLst/>
              <a:ahLst/>
              <a:cxnLst/>
              <a:rect r="r" b="b" t="t" l="l"/>
              <a:pathLst>
                <a:path h="1371600" w="908658">
                  <a:moveTo>
                    <a:pt x="0" y="0"/>
                  </a:moveTo>
                  <a:lnTo>
                    <a:pt x="908658" y="0"/>
                  </a:lnTo>
                  <a:lnTo>
                    <a:pt x="90865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02509" y="507111"/>
              <a:ext cx="7130694" cy="75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7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Inf</a:t>
              </a:r>
              <a:r>
                <a:rPr lang="en-US" b="true" sz="21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ormation Technology Institute - ITI</a:t>
              </a:r>
            </a:p>
            <a:p>
              <a:pPr algn="ctr">
                <a:lnSpc>
                  <a:spcPts val="2247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Data Engineering Track - R1 2025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4641" y="927882"/>
            <a:ext cx="10538718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Batch Layer</a:t>
            </a:r>
          </a:p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Pipeline Orchestration </a:t>
            </a:r>
          </a:p>
          <a:p>
            <a:pPr algn="ctr">
              <a:lnSpc>
                <a:spcPts val="65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2712189" y="3767948"/>
            <a:ext cx="12432049" cy="5229535"/>
            <a:chOff x="0" y="0"/>
            <a:chExt cx="3274284" cy="137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4284" cy="1377326"/>
            </a:xfrm>
            <a:custGeom>
              <a:avLst/>
              <a:gdLst/>
              <a:ahLst/>
              <a:cxnLst/>
              <a:rect r="r" b="b" t="t" l="l"/>
              <a:pathLst>
                <a:path h="1377326" w="3274284">
                  <a:moveTo>
                    <a:pt x="31760" y="0"/>
                  </a:moveTo>
                  <a:lnTo>
                    <a:pt x="3242525" y="0"/>
                  </a:lnTo>
                  <a:cubicBezTo>
                    <a:pt x="3260065" y="0"/>
                    <a:pt x="3274284" y="14219"/>
                    <a:pt x="3274284" y="31760"/>
                  </a:cubicBezTo>
                  <a:lnTo>
                    <a:pt x="3274284" y="1345566"/>
                  </a:lnTo>
                  <a:cubicBezTo>
                    <a:pt x="3274284" y="1363107"/>
                    <a:pt x="3260065" y="1377326"/>
                    <a:pt x="3242525" y="1377326"/>
                  </a:cubicBezTo>
                  <a:lnTo>
                    <a:pt x="31760" y="1377326"/>
                  </a:lnTo>
                  <a:cubicBezTo>
                    <a:pt x="14219" y="1377326"/>
                    <a:pt x="0" y="1363107"/>
                    <a:pt x="0" y="1345566"/>
                  </a:cubicBezTo>
                  <a:lnTo>
                    <a:pt x="0" y="31760"/>
                  </a:lnTo>
                  <a:cubicBezTo>
                    <a:pt x="0" y="14219"/>
                    <a:pt x="14219" y="0"/>
                    <a:pt x="317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274284" cy="1396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56849" y="1356816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36388" y="1947463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3" y="0"/>
                </a:lnTo>
                <a:lnTo>
                  <a:pt x="518363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8132" y="0"/>
            <a:ext cx="1549868" cy="1385488"/>
          </a:xfrm>
          <a:custGeom>
            <a:avLst/>
            <a:gdLst/>
            <a:ahLst/>
            <a:cxnLst/>
            <a:rect r="r" b="b" t="t" l="l"/>
            <a:pathLst>
              <a:path h="1385488" w="1549868">
                <a:moveTo>
                  <a:pt x="0" y="0"/>
                </a:moveTo>
                <a:lnTo>
                  <a:pt x="1549868" y="0"/>
                </a:lnTo>
                <a:lnTo>
                  <a:pt x="1549868" y="1385488"/>
                </a:lnTo>
                <a:lnTo>
                  <a:pt x="0" y="1385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676761" y="5127548"/>
            <a:ext cx="11134382" cy="0"/>
          </a:xfrm>
          <a:prstGeom prst="line">
            <a:avLst/>
          </a:prstGeom>
          <a:ln cap="flat" w="9525">
            <a:solidFill>
              <a:srgbClr val="027DE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444107" y="5011221"/>
            <a:ext cx="232653" cy="23265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543873" y="5011221"/>
            <a:ext cx="232653" cy="23265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43075" y="5011221"/>
            <a:ext cx="232653" cy="23265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54030" y="5011221"/>
            <a:ext cx="232653" cy="23265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sp>
        <p:nvSpPr>
          <p:cNvPr name="AutoShape 19" id="19"/>
          <p:cNvSpPr/>
          <p:nvPr/>
        </p:nvSpPr>
        <p:spPr>
          <a:xfrm flipV="true">
            <a:off x="3676761" y="7331467"/>
            <a:ext cx="11134382" cy="0"/>
          </a:xfrm>
          <a:prstGeom prst="line">
            <a:avLst/>
          </a:prstGeom>
          <a:ln cap="flat" w="9525">
            <a:solidFill>
              <a:srgbClr val="027D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4811143" y="5127548"/>
            <a:ext cx="0" cy="2203919"/>
          </a:xfrm>
          <a:prstGeom prst="line">
            <a:avLst/>
          </a:prstGeom>
          <a:ln cap="flat" w="9525">
            <a:solidFill>
              <a:srgbClr val="027DE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3444107" y="7215140"/>
            <a:ext cx="232653" cy="232653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43873" y="7215140"/>
            <a:ext cx="232653" cy="232653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754030" y="7215140"/>
            <a:ext cx="232653" cy="23265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643075" y="7215140"/>
            <a:ext cx="232653" cy="232653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7DEC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3444107" y="4368002"/>
            <a:ext cx="2052444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Check S3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42746" y="4368002"/>
            <a:ext cx="2054135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Extract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43075" y="4368002"/>
            <a:ext cx="2054135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43404" y="4368002"/>
            <a:ext cx="2067739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3361" y="7762560"/>
            <a:ext cx="2052444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Notify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42746" y="7762560"/>
            <a:ext cx="2054135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DBT Test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43075" y="7762560"/>
            <a:ext cx="2054135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Gold Transform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43404" y="7762560"/>
            <a:ext cx="2067739" cy="3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Silver Transform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7404341" y="9547401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7706" y="480516"/>
            <a:ext cx="94810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Full Architecture Overview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130773" y="-1796197"/>
            <a:ext cx="10035867" cy="7901484"/>
          </a:xfrm>
          <a:custGeom>
            <a:avLst/>
            <a:gdLst/>
            <a:ahLst/>
            <a:cxnLst/>
            <a:rect r="r" b="b" t="t" l="l"/>
            <a:pathLst>
              <a:path h="7901484" w="10035867">
                <a:moveTo>
                  <a:pt x="0" y="0"/>
                </a:moveTo>
                <a:lnTo>
                  <a:pt x="10035867" y="0"/>
                </a:lnTo>
                <a:lnTo>
                  <a:pt x="10035867" y="7901484"/>
                </a:lnTo>
                <a:lnTo>
                  <a:pt x="0" y="790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380661" y="3056124"/>
            <a:ext cx="3742096" cy="4174752"/>
          </a:xfrm>
          <a:custGeom>
            <a:avLst/>
            <a:gdLst/>
            <a:ahLst/>
            <a:cxnLst/>
            <a:rect r="r" b="b" t="t" l="l"/>
            <a:pathLst>
              <a:path h="4174752" w="3742096">
                <a:moveTo>
                  <a:pt x="3742096" y="0"/>
                </a:moveTo>
                <a:lnTo>
                  <a:pt x="0" y="0"/>
                </a:lnTo>
                <a:lnTo>
                  <a:pt x="0" y="4174752"/>
                </a:lnTo>
                <a:lnTo>
                  <a:pt x="3742096" y="4174752"/>
                </a:lnTo>
                <a:lnTo>
                  <a:pt x="37420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38132" y="0"/>
            <a:ext cx="1549868" cy="1385488"/>
          </a:xfrm>
          <a:custGeom>
            <a:avLst/>
            <a:gdLst/>
            <a:ahLst/>
            <a:cxnLst/>
            <a:rect r="r" b="b" t="t" l="l"/>
            <a:pathLst>
              <a:path h="1385488" w="1549868">
                <a:moveTo>
                  <a:pt x="0" y="0"/>
                </a:moveTo>
                <a:lnTo>
                  <a:pt x="1549868" y="0"/>
                </a:lnTo>
                <a:lnTo>
                  <a:pt x="1549868" y="1385488"/>
                </a:lnTo>
                <a:lnTo>
                  <a:pt x="0" y="1385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0052" y="1947463"/>
            <a:ext cx="16336336" cy="8315649"/>
          </a:xfrm>
          <a:custGeom>
            <a:avLst/>
            <a:gdLst/>
            <a:ahLst/>
            <a:cxnLst/>
            <a:rect r="r" b="b" t="t" l="l"/>
            <a:pathLst>
              <a:path h="8315649" w="16336336">
                <a:moveTo>
                  <a:pt x="0" y="0"/>
                </a:moveTo>
                <a:lnTo>
                  <a:pt x="16336336" y="0"/>
                </a:lnTo>
                <a:lnTo>
                  <a:pt x="16336336" y="8315649"/>
                </a:lnTo>
                <a:lnTo>
                  <a:pt x="0" y="8315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4538" y="2005251"/>
            <a:ext cx="13899075" cy="7818229"/>
          </a:xfrm>
          <a:custGeom>
            <a:avLst/>
            <a:gdLst/>
            <a:ahLst/>
            <a:cxnLst/>
            <a:rect r="r" b="b" t="t" l="l"/>
            <a:pathLst>
              <a:path h="7818229" w="13899075">
                <a:moveTo>
                  <a:pt x="0" y="0"/>
                </a:moveTo>
                <a:lnTo>
                  <a:pt x="13899075" y="0"/>
                </a:lnTo>
                <a:lnTo>
                  <a:pt x="13899075" y="7818230"/>
                </a:lnTo>
                <a:lnTo>
                  <a:pt x="0" y="781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328" r="0" b="-812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94209" y="594600"/>
            <a:ext cx="9799734" cy="79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BATCH LAYER TECHNOLOGY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1954" y="5349591"/>
            <a:ext cx="7784854" cy="3908709"/>
            <a:chOff x="0" y="0"/>
            <a:chExt cx="2050332" cy="1029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332" cy="1029454"/>
            </a:xfrm>
            <a:custGeom>
              <a:avLst/>
              <a:gdLst/>
              <a:ahLst/>
              <a:cxnLst/>
              <a:rect r="r" b="b" t="t" l="l"/>
              <a:pathLst>
                <a:path h="1029454" w="2050332">
                  <a:moveTo>
                    <a:pt x="39779" y="0"/>
                  </a:moveTo>
                  <a:lnTo>
                    <a:pt x="2010552" y="0"/>
                  </a:lnTo>
                  <a:cubicBezTo>
                    <a:pt x="2021103" y="0"/>
                    <a:pt x="2031221" y="4191"/>
                    <a:pt x="2038681" y="11651"/>
                  </a:cubicBezTo>
                  <a:cubicBezTo>
                    <a:pt x="2046141" y="19111"/>
                    <a:pt x="2050332" y="29229"/>
                    <a:pt x="2050332" y="39779"/>
                  </a:cubicBezTo>
                  <a:lnTo>
                    <a:pt x="2050332" y="989675"/>
                  </a:lnTo>
                  <a:cubicBezTo>
                    <a:pt x="2050332" y="1000225"/>
                    <a:pt x="2046141" y="1010343"/>
                    <a:pt x="2038681" y="1017803"/>
                  </a:cubicBezTo>
                  <a:cubicBezTo>
                    <a:pt x="2031221" y="1025263"/>
                    <a:pt x="2021103" y="1029454"/>
                    <a:pt x="2010552" y="1029454"/>
                  </a:cubicBezTo>
                  <a:lnTo>
                    <a:pt x="39779" y="1029454"/>
                  </a:lnTo>
                  <a:cubicBezTo>
                    <a:pt x="17810" y="1029454"/>
                    <a:pt x="0" y="1011644"/>
                    <a:pt x="0" y="989675"/>
                  </a:cubicBezTo>
                  <a:lnTo>
                    <a:pt x="0" y="39779"/>
                  </a:lnTo>
                  <a:cubicBezTo>
                    <a:pt x="0" y="17810"/>
                    <a:pt x="17810" y="0"/>
                    <a:pt x="397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50332" cy="106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98685" y="6032222"/>
            <a:ext cx="1976575" cy="2364501"/>
          </a:xfrm>
          <a:custGeom>
            <a:avLst/>
            <a:gdLst/>
            <a:ahLst/>
            <a:cxnLst/>
            <a:rect r="r" b="b" t="t" l="l"/>
            <a:pathLst>
              <a:path h="2364501" w="1976575">
                <a:moveTo>
                  <a:pt x="0" y="0"/>
                </a:moveTo>
                <a:lnTo>
                  <a:pt x="1976575" y="0"/>
                </a:lnTo>
                <a:lnTo>
                  <a:pt x="1976575" y="2364501"/>
                </a:lnTo>
                <a:lnTo>
                  <a:pt x="0" y="236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8061" y="6032222"/>
            <a:ext cx="2534442" cy="984208"/>
          </a:xfrm>
          <a:custGeom>
            <a:avLst/>
            <a:gdLst/>
            <a:ahLst/>
            <a:cxnLst/>
            <a:rect r="r" b="b" t="t" l="l"/>
            <a:pathLst>
              <a:path h="984208" w="2534442">
                <a:moveTo>
                  <a:pt x="0" y="0"/>
                </a:moveTo>
                <a:lnTo>
                  <a:pt x="2534442" y="0"/>
                </a:lnTo>
                <a:lnTo>
                  <a:pt x="2534442" y="984209"/>
                </a:lnTo>
                <a:lnTo>
                  <a:pt x="0" y="98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214473"/>
            <a:ext cx="1822031" cy="1822031"/>
          </a:xfrm>
          <a:custGeom>
            <a:avLst/>
            <a:gdLst/>
            <a:ahLst/>
            <a:cxnLst/>
            <a:rect r="r" b="b" t="t" l="l"/>
            <a:pathLst>
              <a:path h="1822031" w="1822031">
                <a:moveTo>
                  <a:pt x="0" y="0"/>
                </a:moveTo>
                <a:lnTo>
                  <a:pt x="1822031" y="0"/>
                </a:lnTo>
                <a:lnTo>
                  <a:pt x="1822031" y="1822030"/>
                </a:lnTo>
                <a:lnTo>
                  <a:pt x="0" y="182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73917" y="8144538"/>
            <a:ext cx="16008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3373917" y="6543376"/>
            <a:ext cx="16008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468897" y="0"/>
            <a:ext cx="9904107" cy="10287000"/>
          </a:xfrm>
          <a:custGeom>
            <a:avLst/>
            <a:gdLst/>
            <a:ahLst/>
            <a:cxnLst/>
            <a:rect r="r" b="b" t="t" l="l"/>
            <a:pathLst>
              <a:path h="10287000" w="9904107">
                <a:moveTo>
                  <a:pt x="0" y="0"/>
                </a:moveTo>
                <a:lnTo>
                  <a:pt x="9904107" y="0"/>
                </a:lnTo>
                <a:lnTo>
                  <a:pt x="9904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 l="0" t="-916" r="0" b="-91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1418" y="2151613"/>
            <a:ext cx="6051232" cy="20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2"/>
              </a:lnSpc>
              <a:spcBef>
                <a:spcPct val="0"/>
              </a:spcBef>
            </a:pPr>
            <a:r>
              <a:rPr lang="en-US" b="true" sz="7853">
                <a:solidFill>
                  <a:srgbClr val="E85041"/>
                </a:solidFill>
                <a:latin typeface="Poppins Bold"/>
                <a:ea typeface="Poppins Bold"/>
                <a:cs typeface="Poppins Bold"/>
                <a:sym typeface="Poppins Bold"/>
              </a:rPr>
              <a:t>Batch</a:t>
            </a:r>
            <a:r>
              <a:rPr lang="en-US" b="true" sz="7853">
                <a:solidFill>
                  <a:srgbClr val="E85041"/>
                </a:solidFill>
                <a:latin typeface="Poppins Bold"/>
                <a:ea typeface="Poppins Bold"/>
                <a:cs typeface="Poppins Bold"/>
                <a:sym typeface="Poppins Bold"/>
              </a:rPr>
              <a:t> Layer</a:t>
            </a:r>
          </a:p>
          <a:p>
            <a:pPr algn="ctr">
              <a:lnSpc>
                <a:spcPts val="733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86164" y="3379108"/>
            <a:ext cx="527431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4"/>
              </a:lnSpc>
              <a:spcBef>
                <a:spcPct val="0"/>
              </a:spcBef>
            </a:pPr>
            <a:r>
              <a:rPr lang="en-US" sz="5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Ingestion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6977" y="582917"/>
            <a:ext cx="12735301" cy="2379247"/>
          </a:xfrm>
          <a:custGeom>
            <a:avLst/>
            <a:gdLst/>
            <a:ahLst/>
            <a:cxnLst/>
            <a:rect r="r" b="b" t="t" l="l"/>
            <a:pathLst>
              <a:path h="2379247" w="12735301">
                <a:moveTo>
                  <a:pt x="0" y="0"/>
                </a:moveTo>
                <a:lnTo>
                  <a:pt x="12735301" y="0"/>
                </a:lnTo>
                <a:lnTo>
                  <a:pt x="12735301" y="2379247"/>
                </a:lnTo>
                <a:lnTo>
                  <a:pt x="0" y="2379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13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16977" y="7420417"/>
            <a:ext cx="12735301" cy="2087679"/>
          </a:xfrm>
          <a:custGeom>
            <a:avLst/>
            <a:gdLst/>
            <a:ahLst/>
            <a:cxnLst/>
            <a:rect r="r" b="b" t="t" l="l"/>
            <a:pathLst>
              <a:path h="2087679" w="12735301">
                <a:moveTo>
                  <a:pt x="0" y="0"/>
                </a:moveTo>
                <a:lnTo>
                  <a:pt x="12735301" y="0"/>
                </a:lnTo>
                <a:lnTo>
                  <a:pt x="12735301" y="2087678"/>
                </a:lnTo>
                <a:lnTo>
                  <a:pt x="0" y="2087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73" t="0" r="-2373" b="-78915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-2441904" y="4595203"/>
            <a:ext cx="8965839" cy="10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b="true" sz="6499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616977" y="3964102"/>
            <a:ext cx="12735301" cy="2358795"/>
          </a:xfrm>
          <a:custGeom>
            <a:avLst/>
            <a:gdLst/>
            <a:ahLst/>
            <a:cxnLst/>
            <a:rect r="r" b="b" t="t" l="l"/>
            <a:pathLst>
              <a:path h="2358795" w="12735301">
                <a:moveTo>
                  <a:pt x="0" y="0"/>
                </a:moveTo>
                <a:lnTo>
                  <a:pt x="12735301" y="0"/>
                </a:lnTo>
                <a:lnTo>
                  <a:pt x="12735301" y="2358796"/>
                </a:lnTo>
                <a:lnTo>
                  <a:pt x="0" y="235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85" r="0" b="-49806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5590" y="5143500"/>
            <a:ext cx="6533641" cy="3271850"/>
            <a:chOff x="0" y="0"/>
            <a:chExt cx="1720794" cy="8617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0794" cy="861722"/>
            </a:xfrm>
            <a:custGeom>
              <a:avLst/>
              <a:gdLst/>
              <a:ahLst/>
              <a:cxnLst/>
              <a:rect r="r" b="b" t="t" l="l"/>
              <a:pathLst>
                <a:path h="861722" w="1720794">
                  <a:moveTo>
                    <a:pt x="60432" y="0"/>
                  </a:moveTo>
                  <a:lnTo>
                    <a:pt x="1660363" y="0"/>
                  </a:lnTo>
                  <a:cubicBezTo>
                    <a:pt x="1676390" y="0"/>
                    <a:pt x="1691761" y="6367"/>
                    <a:pt x="1703094" y="17700"/>
                  </a:cubicBezTo>
                  <a:cubicBezTo>
                    <a:pt x="1714428" y="29033"/>
                    <a:pt x="1720794" y="44404"/>
                    <a:pt x="1720794" y="60432"/>
                  </a:cubicBezTo>
                  <a:lnTo>
                    <a:pt x="1720794" y="801290"/>
                  </a:lnTo>
                  <a:cubicBezTo>
                    <a:pt x="1720794" y="817318"/>
                    <a:pt x="1714428" y="832689"/>
                    <a:pt x="1703094" y="844022"/>
                  </a:cubicBezTo>
                  <a:cubicBezTo>
                    <a:pt x="1691761" y="855355"/>
                    <a:pt x="1676390" y="861722"/>
                    <a:pt x="1660363" y="861722"/>
                  </a:cubicBezTo>
                  <a:lnTo>
                    <a:pt x="60432" y="861722"/>
                  </a:lnTo>
                  <a:cubicBezTo>
                    <a:pt x="27056" y="861722"/>
                    <a:pt x="0" y="834666"/>
                    <a:pt x="0" y="801290"/>
                  </a:cubicBezTo>
                  <a:lnTo>
                    <a:pt x="0" y="60432"/>
                  </a:lnTo>
                  <a:cubicBezTo>
                    <a:pt x="0" y="44404"/>
                    <a:pt x="6367" y="29033"/>
                    <a:pt x="17700" y="17700"/>
                  </a:cubicBezTo>
                  <a:cubicBezTo>
                    <a:pt x="29033" y="6367"/>
                    <a:pt x="44404" y="0"/>
                    <a:pt x="604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20794" cy="899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43600" y="4690655"/>
            <a:ext cx="2834442" cy="2834442"/>
          </a:xfrm>
          <a:custGeom>
            <a:avLst/>
            <a:gdLst/>
            <a:ahLst/>
            <a:cxnLst/>
            <a:rect r="r" b="b" t="t" l="l"/>
            <a:pathLst>
              <a:path h="2834442" w="2834442">
                <a:moveTo>
                  <a:pt x="0" y="0"/>
                </a:moveTo>
                <a:lnTo>
                  <a:pt x="2834442" y="0"/>
                </a:lnTo>
                <a:lnTo>
                  <a:pt x="2834442" y="2834443"/>
                </a:lnTo>
                <a:lnTo>
                  <a:pt x="0" y="2834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1181" y="7011537"/>
            <a:ext cx="4282459" cy="1027121"/>
          </a:xfrm>
          <a:custGeom>
            <a:avLst/>
            <a:gdLst/>
            <a:ahLst/>
            <a:cxnLst/>
            <a:rect r="r" b="b" t="t" l="l"/>
            <a:pathLst>
              <a:path h="1027121" w="4282459">
                <a:moveTo>
                  <a:pt x="0" y="0"/>
                </a:moveTo>
                <a:lnTo>
                  <a:pt x="4282458" y="0"/>
                </a:lnTo>
                <a:lnTo>
                  <a:pt x="4282458" y="1027121"/>
                </a:lnTo>
                <a:lnTo>
                  <a:pt x="0" y="1027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948" y="2329987"/>
            <a:ext cx="7152924" cy="188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7850">
                <a:solidFill>
                  <a:srgbClr val="E85041"/>
                </a:solidFill>
                <a:latin typeface="Poppins Bold"/>
                <a:ea typeface="Poppins Bold"/>
                <a:cs typeface="Poppins Bold"/>
                <a:sym typeface="Poppins Bold"/>
              </a:rPr>
              <a:t>Batch</a:t>
            </a:r>
            <a:r>
              <a:rPr lang="en-US" b="true" sz="7850">
                <a:solidFill>
                  <a:srgbClr val="E85041"/>
                </a:solidFill>
                <a:latin typeface="Poppins Bold"/>
                <a:ea typeface="Poppins Bold"/>
                <a:cs typeface="Poppins Bold"/>
                <a:sym typeface="Poppins Bold"/>
              </a:rPr>
              <a:t> Layer</a:t>
            </a:r>
          </a:p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Silver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7313" y="2211239"/>
            <a:ext cx="9809904" cy="85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Cleansing: Standardizing strings (Trimming) and removing excess whitespaces.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7313" y="3841081"/>
            <a:ext cx="9001007" cy="85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Value Unification: Ensuring consistent formatting for Dates, Numbers, and Currencies.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17313" y="5890001"/>
            <a:ext cx="9569712" cy="85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Error Handling: Managing NULL values and eliminating all record Duplications.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7313" y="7563198"/>
            <a:ext cx="9371455" cy="85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Goal: Producing reliable and clean data assets ready for the Gold Layer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23077" y="680339"/>
            <a:ext cx="8598376" cy="7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Poppins Bold"/>
                <a:ea typeface="Poppins Bold"/>
                <a:cs typeface="Poppins Bold"/>
                <a:sym typeface="Poppins Bold"/>
              </a:rPr>
              <a:t>MAJOR TRANSFORMATIONS: 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55811" y="536322"/>
            <a:ext cx="14509012" cy="2230894"/>
          </a:xfrm>
          <a:custGeom>
            <a:avLst/>
            <a:gdLst/>
            <a:ahLst/>
            <a:cxnLst/>
            <a:rect r="r" b="b" t="t" l="l"/>
            <a:pathLst>
              <a:path h="2230894" w="14509012">
                <a:moveTo>
                  <a:pt x="0" y="0"/>
                </a:moveTo>
                <a:lnTo>
                  <a:pt x="14509013" y="0"/>
                </a:lnTo>
                <a:lnTo>
                  <a:pt x="14509013" y="2230894"/>
                </a:lnTo>
                <a:lnTo>
                  <a:pt x="0" y="2230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55811" y="3709056"/>
            <a:ext cx="14509012" cy="2266090"/>
          </a:xfrm>
          <a:custGeom>
            <a:avLst/>
            <a:gdLst/>
            <a:ahLst/>
            <a:cxnLst/>
            <a:rect r="r" b="b" t="t" l="l"/>
            <a:pathLst>
              <a:path h="2266090" w="14509012">
                <a:moveTo>
                  <a:pt x="0" y="0"/>
                </a:moveTo>
                <a:lnTo>
                  <a:pt x="14509013" y="0"/>
                </a:lnTo>
                <a:lnTo>
                  <a:pt x="14509013" y="2266090"/>
                </a:lnTo>
                <a:lnTo>
                  <a:pt x="0" y="2266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7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355811" y="6918121"/>
            <a:ext cx="14509012" cy="2188038"/>
          </a:xfrm>
          <a:custGeom>
            <a:avLst/>
            <a:gdLst/>
            <a:ahLst/>
            <a:cxnLst/>
            <a:rect r="r" b="b" t="t" l="l"/>
            <a:pathLst>
              <a:path h="2188038" w="14509012">
                <a:moveTo>
                  <a:pt x="0" y="0"/>
                </a:moveTo>
                <a:lnTo>
                  <a:pt x="14509013" y="0"/>
                </a:lnTo>
                <a:lnTo>
                  <a:pt x="14509013" y="2188038"/>
                </a:lnTo>
                <a:lnTo>
                  <a:pt x="0" y="2188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7" t="-860" r="0" b="-86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-3687636" y="4581987"/>
            <a:ext cx="1080285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5143500"/>
            <a:ext cx="10104053" cy="5671127"/>
            <a:chOff x="0" y="0"/>
            <a:chExt cx="2661150" cy="14936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1150" cy="1493630"/>
            </a:xfrm>
            <a:custGeom>
              <a:avLst/>
              <a:gdLst/>
              <a:ahLst/>
              <a:cxnLst/>
              <a:rect r="r" b="b" t="t" l="l"/>
              <a:pathLst>
                <a:path h="1493630" w="2661150">
                  <a:moveTo>
                    <a:pt x="21454" y="0"/>
                  </a:moveTo>
                  <a:lnTo>
                    <a:pt x="2639696" y="0"/>
                  </a:lnTo>
                  <a:cubicBezTo>
                    <a:pt x="2651544" y="0"/>
                    <a:pt x="2661150" y="9605"/>
                    <a:pt x="2661150" y="21454"/>
                  </a:cubicBezTo>
                  <a:lnTo>
                    <a:pt x="2661150" y="1472176"/>
                  </a:lnTo>
                  <a:cubicBezTo>
                    <a:pt x="2661150" y="1484025"/>
                    <a:pt x="2651544" y="1493630"/>
                    <a:pt x="2639696" y="1493630"/>
                  </a:cubicBezTo>
                  <a:lnTo>
                    <a:pt x="21454" y="1493630"/>
                  </a:lnTo>
                  <a:cubicBezTo>
                    <a:pt x="9605" y="1493630"/>
                    <a:pt x="0" y="1484025"/>
                    <a:pt x="0" y="1472176"/>
                  </a:cubicBezTo>
                  <a:lnTo>
                    <a:pt x="0" y="21454"/>
                  </a:lnTo>
                  <a:cubicBezTo>
                    <a:pt x="0" y="9605"/>
                    <a:pt x="9605" y="0"/>
                    <a:pt x="214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661150" cy="1512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7000119" y="9258300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2" y="578295"/>
                </a:lnTo>
                <a:lnTo>
                  <a:pt x="518362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10729" y="259398"/>
            <a:ext cx="12666542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4"/>
              </a:lnSpc>
              <a:spcBef>
                <a:spcPct val="0"/>
              </a:spcBef>
            </a:pPr>
            <a:r>
              <a:rPr lang="en-US" sz="5499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Batch Layer</a:t>
            </a:r>
          </a:p>
          <a:p>
            <a:pPr algn="ctr" marL="0" indent="0" lvl="0">
              <a:lnSpc>
                <a:spcPts val="5884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5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Warehouse Model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28655" y="1827047"/>
            <a:ext cx="13230690" cy="8172977"/>
          </a:xfrm>
          <a:custGeom>
            <a:avLst/>
            <a:gdLst/>
            <a:ahLst/>
            <a:cxnLst/>
            <a:rect r="r" b="b" t="t" l="l"/>
            <a:pathLst>
              <a:path h="8172977" w="13230690">
                <a:moveTo>
                  <a:pt x="0" y="0"/>
                </a:moveTo>
                <a:lnTo>
                  <a:pt x="13230690" y="0"/>
                </a:lnTo>
                <a:lnTo>
                  <a:pt x="13230690" y="8172977"/>
                </a:lnTo>
                <a:lnTo>
                  <a:pt x="0" y="8172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74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2661" y="981075"/>
            <a:ext cx="73699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Historical Insights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2661" y="2099276"/>
            <a:ext cx="7369980" cy="826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1. P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rice-Based Insights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a- Top &amp; Bottom Performers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Best-returning stocks over the year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Worst-performing stocks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How many companies were positive vs negative</a:t>
            </a:r>
          </a:p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b- Volatility Leaders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Stocks with the highest 1-year volatility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Stocks with the lowest volatility)</a:t>
            </a:r>
          </a:p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c- Momentum Analysis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Weekly/Monthly momentum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% of stocks trending up vs down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Identify periods where momentum shifted </a:t>
            </a:r>
          </a:p>
          <a:p>
            <a:pPr algn="l">
              <a:lnSpc>
                <a:spcPts val="3350"/>
              </a:lnSpc>
            </a:pPr>
          </a:p>
          <a:p>
            <a:pPr algn="l">
              <a:lnSpc>
                <a:spcPts val="33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0"/>
            <a:ext cx="10935174" cy="10287000"/>
            <a:chOff x="0" y="0"/>
            <a:chExt cx="1270608" cy="1195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34212" t="-2736" r="-36987" b="-12142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2661" y="981075"/>
            <a:ext cx="73699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Historical Insights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2661" y="2099276"/>
            <a:ext cx="7369980" cy="636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 2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. Volum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e &amp; Liquidity Insights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 A-Volume Spikes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Days with unusually high volume (z-score &gt; 3)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Pa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tterns: Do volume spikes precede price jumps?</a:t>
            </a:r>
          </a:p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-Liquidity Ranking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Most traded stocks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Least traded stocks (thin liquidity → higher risk)</a:t>
            </a:r>
          </a:p>
          <a:p>
            <a:pPr algn="l" marL="602976" indent="-301488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A6A6A6"/>
                </a:solidFill>
                <a:latin typeface="Inter"/>
                <a:ea typeface="Inter"/>
                <a:cs typeface="Inter"/>
                <a:sym typeface="Inter"/>
              </a:rPr>
              <a:t>Changes in liquidity across the year</a:t>
            </a:r>
          </a:p>
          <a:p>
            <a:pPr algn="l">
              <a:lnSpc>
                <a:spcPts val="33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0"/>
            <a:ext cx="10935174" cy="10287000"/>
            <a:chOff x="0" y="0"/>
            <a:chExt cx="1270608" cy="1195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34212" t="-2736" r="-36987" b="-12142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4317" y="462551"/>
            <a:ext cx="635178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Team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7162562" y="8855383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2" y="578295"/>
                </a:lnTo>
                <a:lnTo>
                  <a:pt x="518362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133888"/>
            <a:ext cx="4145500" cy="4434382"/>
            <a:chOff x="0" y="0"/>
            <a:chExt cx="5527334" cy="59125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79638" y="0"/>
              <a:ext cx="3368057" cy="4490743"/>
            </a:xfrm>
            <a:custGeom>
              <a:avLst/>
              <a:gdLst/>
              <a:ahLst/>
              <a:cxnLst/>
              <a:rect r="r" b="b" t="t" l="l"/>
              <a:pathLst>
                <a:path h="4490743" w="3368057">
                  <a:moveTo>
                    <a:pt x="0" y="0"/>
                  </a:moveTo>
                  <a:lnTo>
                    <a:pt x="3368058" y="0"/>
                  </a:lnTo>
                  <a:lnTo>
                    <a:pt x="3368058" y="4490743"/>
                  </a:lnTo>
                  <a:lnTo>
                    <a:pt x="0" y="4490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5190" t="0" r="-6519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274334"/>
              <a:ext cx="5527334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Aalaa Hamam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65443" y="3133451"/>
            <a:ext cx="3627453" cy="4435256"/>
            <a:chOff x="0" y="0"/>
            <a:chExt cx="4836603" cy="5913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34273" y="0"/>
              <a:ext cx="3368057" cy="4493901"/>
            </a:xfrm>
            <a:custGeom>
              <a:avLst/>
              <a:gdLst/>
              <a:ahLst/>
              <a:cxnLst/>
              <a:rect r="r" b="b" t="t" l="l"/>
              <a:pathLst>
                <a:path h="4493901" w="3368057">
                  <a:moveTo>
                    <a:pt x="0" y="0"/>
                  </a:moveTo>
                  <a:lnTo>
                    <a:pt x="3368057" y="0"/>
                  </a:lnTo>
                  <a:lnTo>
                    <a:pt x="3368057" y="4493901"/>
                  </a:lnTo>
                  <a:lnTo>
                    <a:pt x="0" y="4493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227" t="-41378" r="0" b="-21742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275500"/>
              <a:ext cx="4836603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Eslam Shatto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92895" y="3133451"/>
            <a:ext cx="3832661" cy="4435256"/>
            <a:chOff x="0" y="0"/>
            <a:chExt cx="5110215" cy="5913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74050" y="0"/>
              <a:ext cx="3562116" cy="4493901"/>
            </a:xfrm>
            <a:custGeom>
              <a:avLst/>
              <a:gdLst/>
              <a:ahLst/>
              <a:cxnLst/>
              <a:rect r="r" b="b" t="t" l="l"/>
              <a:pathLst>
                <a:path h="4493901" w="3562116">
                  <a:moveTo>
                    <a:pt x="0" y="0"/>
                  </a:moveTo>
                  <a:lnTo>
                    <a:pt x="3562115" y="0"/>
                  </a:lnTo>
                  <a:lnTo>
                    <a:pt x="3562115" y="4493901"/>
                  </a:lnTo>
                  <a:lnTo>
                    <a:pt x="0" y="4493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0651" t="-25023" r="-20434" b="-3649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275500"/>
              <a:ext cx="511021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Ahmed Arnos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01084" y="3133451"/>
            <a:ext cx="4133260" cy="4435256"/>
            <a:chOff x="0" y="0"/>
            <a:chExt cx="5511013" cy="5913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02079" y="0"/>
              <a:ext cx="3506854" cy="4493901"/>
            </a:xfrm>
            <a:custGeom>
              <a:avLst/>
              <a:gdLst/>
              <a:ahLst/>
              <a:cxnLst/>
              <a:rect r="r" b="b" t="t" l="l"/>
              <a:pathLst>
                <a:path h="4493901" w="3506854">
                  <a:moveTo>
                    <a:pt x="0" y="0"/>
                  </a:moveTo>
                  <a:lnTo>
                    <a:pt x="3506855" y="0"/>
                  </a:lnTo>
                  <a:lnTo>
                    <a:pt x="3506855" y="4493901"/>
                  </a:lnTo>
                  <a:lnTo>
                    <a:pt x="0" y="4493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6604" t="-27121" r="-46657" b="-1571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275500"/>
              <a:ext cx="5511013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Ahmed Elsaba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10138" y="3133451"/>
            <a:ext cx="3354918" cy="4435256"/>
            <a:chOff x="0" y="0"/>
            <a:chExt cx="4473224" cy="59136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433733" y="0"/>
              <a:ext cx="3605758" cy="4493111"/>
              <a:chOff x="0" y="0"/>
              <a:chExt cx="645321" cy="80413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45321" cy="804130"/>
              </a:xfrm>
              <a:custGeom>
                <a:avLst/>
                <a:gdLst/>
                <a:ahLst/>
                <a:cxnLst/>
                <a:rect r="r" b="b" t="t" l="l"/>
                <a:pathLst>
                  <a:path h="804130" w="645321">
                    <a:moveTo>
                      <a:pt x="0" y="0"/>
                    </a:moveTo>
                    <a:lnTo>
                      <a:pt x="645321" y="0"/>
                    </a:lnTo>
                    <a:lnTo>
                      <a:pt x="645321" y="804130"/>
                    </a:lnTo>
                    <a:lnTo>
                      <a:pt x="0" y="80413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19067" t="-10447" r="-12304" b="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5275500"/>
              <a:ext cx="4473224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Karim Yasser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63125" y="0"/>
            <a:ext cx="5874902" cy="1028700"/>
            <a:chOff x="0" y="0"/>
            <a:chExt cx="7833202" cy="1371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8658" cy="1371600"/>
            </a:xfrm>
            <a:custGeom>
              <a:avLst/>
              <a:gdLst/>
              <a:ahLst/>
              <a:cxnLst/>
              <a:rect r="r" b="b" t="t" l="l"/>
              <a:pathLst>
                <a:path h="1371600" w="908658">
                  <a:moveTo>
                    <a:pt x="0" y="0"/>
                  </a:moveTo>
                  <a:lnTo>
                    <a:pt x="908658" y="0"/>
                  </a:lnTo>
                  <a:lnTo>
                    <a:pt x="90865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02509" y="507111"/>
              <a:ext cx="7130694" cy="75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7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Inf</a:t>
              </a:r>
              <a:r>
                <a:rPr lang="en-US" b="true" sz="21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ormation Technology Institute - ITI</a:t>
              </a:r>
            </a:p>
            <a:p>
              <a:pPr algn="ctr">
                <a:lnSpc>
                  <a:spcPts val="2247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Data Engineering Track - R1 2025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0" t="-693" r="-348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216" y="4902372"/>
            <a:ext cx="16753568" cy="4355928"/>
          </a:xfrm>
          <a:custGeom>
            <a:avLst/>
            <a:gdLst/>
            <a:ahLst/>
            <a:cxnLst/>
            <a:rect r="r" b="b" t="t" l="l"/>
            <a:pathLst>
              <a:path h="4355928" w="16753568">
                <a:moveTo>
                  <a:pt x="0" y="0"/>
                </a:moveTo>
                <a:lnTo>
                  <a:pt x="16753568" y="0"/>
                </a:lnTo>
                <a:lnTo>
                  <a:pt x="16753568" y="4355928"/>
                </a:lnTo>
                <a:lnTo>
                  <a:pt x="0" y="435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52455" y="616140"/>
            <a:ext cx="11383090" cy="7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STREAMING PIPELINE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70832"/>
            <a:ext cx="14874032" cy="148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305" indent="-395152" lvl="1">
              <a:lnSpc>
                <a:spcPts val="3916"/>
              </a:lnSpc>
              <a:spcBef>
                <a:spcPct val="0"/>
              </a:spcBef>
              <a:buFont typeface="Arial"/>
              <a:buChar char="•"/>
            </a:pPr>
            <a:r>
              <a:rPr lang="en-US" sz="366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What: Real-time data pipeline for Egyptian Stock Market (EGX)</a:t>
            </a:r>
          </a:p>
          <a:p>
            <a:pPr algn="l" marL="790305" indent="-395152" lvl="1">
              <a:lnSpc>
                <a:spcPts val="3916"/>
              </a:lnSpc>
              <a:spcBef>
                <a:spcPct val="0"/>
              </a:spcBef>
              <a:buFont typeface="Arial"/>
              <a:buChar char="•"/>
            </a:pPr>
            <a:r>
              <a:rPr lang="en-US" sz="366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Why: Need for live market data processing and visualization</a:t>
            </a:r>
          </a:p>
          <a:p>
            <a:pPr algn="l">
              <a:lnSpc>
                <a:spcPts val="391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7222" y="0"/>
            <a:ext cx="8236086" cy="10287000"/>
            <a:chOff x="0" y="0"/>
            <a:chExt cx="21691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91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9175">
                  <a:moveTo>
                    <a:pt x="47940" y="0"/>
                  </a:moveTo>
                  <a:lnTo>
                    <a:pt x="2121235" y="0"/>
                  </a:lnTo>
                  <a:cubicBezTo>
                    <a:pt x="2133949" y="0"/>
                    <a:pt x="2146143" y="5051"/>
                    <a:pt x="2155134" y="14041"/>
                  </a:cubicBezTo>
                  <a:cubicBezTo>
                    <a:pt x="2164124" y="23032"/>
                    <a:pt x="2169175" y="35226"/>
                    <a:pt x="2169175" y="47940"/>
                  </a:cubicBezTo>
                  <a:lnTo>
                    <a:pt x="2169175" y="2661393"/>
                  </a:lnTo>
                  <a:cubicBezTo>
                    <a:pt x="2169175" y="2674108"/>
                    <a:pt x="2164124" y="2686302"/>
                    <a:pt x="2155134" y="2695292"/>
                  </a:cubicBezTo>
                  <a:cubicBezTo>
                    <a:pt x="2146143" y="2704282"/>
                    <a:pt x="2133949" y="2709333"/>
                    <a:pt x="2121235" y="2709333"/>
                  </a:cubicBezTo>
                  <a:lnTo>
                    <a:pt x="47940" y="2709333"/>
                  </a:lnTo>
                  <a:cubicBezTo>
                    <a:pt x="35226" y="2709333"/>
                    <a:pt x="23032" y="2704282"/>
                    <a:pt x="14041" y="2695292"/>
                  </a:cubicBezTo>
                  <a:cubicBezTo>
                    <a:pt x="5051" y="2686302"/>
                    <a:pt x="0" y="2674108"/>
                    <a:pt x="0" y="2661393"/>
                  </a:cubicBezTo>
                  <a:lnTo>
                    <a:pt x="0" y="47940"/>
                  </a:lnTo>
                  <a:cubicBezTo>
                    <a:pt x="0" y="35226"/>
                    <a:pt x="5051" y="23032"/>
                    <a:pt x="14041" y="14041"/>
                  </a:cubicBezTo>
                  <a:cubicBezTo>
                    <a:pt x="23032" y="5051"/>
                    <a:pt x="35226" y="0"/>
                    <a:pt x="47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91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6755" y="2768396"/>
            <a:ext cx="7561534" cy="5416047"/>
          </a:xfrm>
          <a:custGeom>
            <a:avLst/>
            <a:gdLst/>
            <a:ahLst/>
            <a:cxnLst/>
            <a:rect r="r" b="b" t="t" l="l"/>
            <a:pathLst>
              <a:path h="5416047" w="7561534">
                <a:moveTo>
                  <a:pt x="0" y="0"/>
                </a:moveTo>
                <a:lnTo>
                  <a:pt x="7561534" y="0"/>
                </a:lnTo>
                <a:lnTo>
                  <a:pt x="7561534" y="5416047"/>
                </a:lnTo>
                <a:lnTo>
                  <a:pt x="0" y="541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66634" y="2300140"/>
            <a:ext cx="6358795" cy="1446626"/>
          </a:xfrm>
          <a:custGeom>
            <a:avLst/>
            <a:gdLst/>
            <a:ahLst/>
            <a:cxnLst/>
            <a:rect r="r" b="b" t="t" l="l"/>
            <a:pathLst>
              <a:path h="1446626" w="6358795">
                <a:moveTo>
                  <a:pt x="0" y="0"/>
                </a:moveTo>
                <a:lnTo>
                  <a:pt x="6358794" y="0"/>
                </a:lnTo>
                <a:lnTo>
                  <a:pt x="6358794" y="1446625"/>
                </a:lnTo>
                <a:lnTo>
                  <a:pt x="0" y="144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755" y="375903"/>
            <a:ext cx="7389673" cy="239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Deployment &amp; Infrastructure</a:t>
            </a:r>
          </a:p>
          <a:p>
            <a:pPr algn="ctr">
              <a:lnSpc>
                <a:spcPts val="628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41079" y="561246"/>
            <a:ext cx="9809904" cy="127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Containerization: Docker</a:t>
            </a:r>
            <a:r>
              <a:rPr lang="en-US" b="true" sz="3146" strike="noStrike" u="none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Compose with 6 services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41079" y="4823090"/>
            <a:ext cx="9809904" cy="126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One-command deployment: </a:t>
            </a:r>
            <a:r>
              <a:rPr lang="en-US" sz="3146">
                <a:solidFill>
                  <a:srgbClr val="D9D9D9"/>
                </a:solidFill>
                <a:latin typeface="Fira Code"/>
                <a:ea typeface="Fira Code"/>
                <a:cs typeface="Fira Code"/>
                <a:sym typeface="Fira Code"/>
              </a:rPr>
              <a:t>docker</a:t>
            </a:r>
            <a:r>
              <a:rPr lang="en-US" sz="3146" strike="noStrike" u="none">
                <a:solidFill>
                  <a:srgbClr val="D9D9D9"/>
                </a:solidFill>
                <a:latin typeface="Fira Code"/>
                <a:ea typeface="Fira Code"/>
                <a:cs typeface="Fira Code"/>
                <a:sym typeface="Fira Code"/>
              </a:rPr>
              <a:t> compose up -d --build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04062" y="7148686"/>
            <a:ext cx="10283938" cy="210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Benefits: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Consistent environment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Easy scaling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Quick setup and teardown</a:t>
            </a:r>
          </a:p>
          <a:p>
            <a:pPr algn="l">
              <a:lnSpc>
                <a:spcPts val="336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7222" y="0"/>
            <a:ext cx="8236086" cy="10287000"/>
            <a:chOff x="0" y="0"/>
            <a:chExt cx="21691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91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9175">
                  <a:moveTo>
                    <a:pt x="47940" y="0"/>
                  </a:moveTo>
                  <a:lnTo>
                    <a:pt x="2121235" y="0"/>
                  </a:lnTo>
                  <a:cubicBezTo>
                    <a:pt x="2133949" y="0"/>
                    <a:pt x="2146143" y="5051"/>
                    <a:pt x="2155134" y="14041"/>
                  </a:cubicBezTo>
                  <a:cubicBezTo>
                    <a:pt x="2164124" y="23032"/>
                    <a:pt x="2169175" y="35226"/>
                    <a:pt x="2169175" y="47940"/>
                  </a:cubicBezTo>
                  <a:lnTo>
                    <a:pt x="2169175" y="2661393"/>
                  </a:lnTo>
                  <a:cubicBezTo>
                    <a:pt x="2169175" y="2674108"/>
                    <a:pt x="2164124" y="2686302"/>
                    <a:pt x="2155134" y="2695292"/>
                  </a:cubicBezTo>
                  <a:cubicBezTo>
                    <a:pt x="2146143" y="2704282"/>
                    <a:pt x="2133949" y="2709333"/>
                    <a:pt x="2121235" y="2709333"/>
                  </a:cubicBezTo>
                  <a:lnTo>
                    <a:pt x="47940" y="2709333"/>
                  </a:lnTo>
                  <a:cubicBezTo>
                    <a:pt x="35226" y="2709333"/>
                    <a:pt x="23032" y="2704282"/>
                    <a:pt x="14041" y="2695292"/>
                  </a:cubicBezTo>
                  <a:cubicBezTo>
                    <a:pt x="5051" y="2686302"/>
                    <a:pt x="0" y="2674108"/>
                    <a:pt x="0" y="2661393"/>
                  </a:cubicBezTo>
                  <a:lnTo>
                    <a:pt x="0" y="47940"/>
                  </a:lnTo>
                  <a:cubicBezTo>
                    <a:pt x="0" y="35226"/>
                    <a:pt x="5051" y="23032"/>
                    <a:pt x="14041" y="14041"/>
                  </a:cubicBezTo>
                  <a:cubicBezTo>
                    <a:pt x="23032" y="5051"/>
                    <a:pt x="35226" y="0"/>
                    <a:pt x="47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91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35478" y="915936"/>
            <a:ext cx="9809904" cy="127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ch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olo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Py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ho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fka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ro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du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ce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r,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yf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ce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API</a:t>
            </a:r>
          </a:p>
          <a:p>
            <a:pPr algn="l">
              <a:lnSpc>
                <a:spcPts val="3366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226963" y="1716936"/>
            <a:ext cx="9826935" cy="2161696"/>
            <a:chOff x="0" y="0"/>
            <a:chExt cx="13102580" cy="28822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8188" y="522855"/>
              <a:ext cx="1836551" cy="1836551"/>
            </a:xfrm>
            <a:custGeom>
              <a:avLst/>
              <a:gdLst/>
              <a:ahLst/>
              <a:cxnLst/>
              <a:rect r="r" b="b" t="t" l="l"/>
              <a:pathLst>
                <a:path h="1836551" w="1836551">
                  <a:moveTo>
                    <a:pt x="0" y="0"/>
                  </a:moveTo>
                  <a:lnTo>
                    <a:pt x="1836550" y="0"/>
                  </a:lnTo>
                  <a:lnTo>
                    <a:pt x="1836550" y="1836551"/>
                  </a:lnTo>
                  <a:lnTo>
                    <a:pt x="0" y="183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220319" y="0"/>
              <a:ext cx="2882261" cy="2882261"/>
            </a:xfrm>
            <a:custGeom>
              <a:avLst/>
              <a:gdLst/>
              <a:ahLst/>
              <a:cxnLst/>
              <a:rect r="r" b="b" t="t" l="l"/>
              <a:pathLst>
                <a:path h="2882261" w="2882261">
                  <a:moveTo>
                    <a:pt x="0" y="0"/>
                  </a:moveTo>
                  <a:lnTo>
                    <a:pt x="2882261" y="0"/>
                  </a:lnTo>
                  <a:lnTo>
                    <a:pt x="2882261" y="2882261"/>
                  </a:lnTo>
                  <a:lnTo>
                    <a:pt x="0" y="288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91864"/>
              <a:ext cx="4091560" cy="1498534"/>
            </a:xfrm>
            <a:custGeom>
              <a:avLst/>
              <a:gdLst/>
              <a:ahLst/>
              <a:cxnLst/>
              <a:rect r="r" b="b" t="t" l="l"/>
              <a:pathLst>
                <a:path h="1498534" w="4091560">
                  <a:moveTo>
                    <a:pt x="0" y="0"/>
                  </a:moveTo>
                  <a:lnTo>
                    <a:pt x="4091560" y="0"/>
                  </a:lnTo>
                  <a:lnTo>
                    <a:pt x="4091560" y="1498533"/>
                  </a:lnTo>
                  <a:lnTo>
                    <a:pt x="0" y="1498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044738" y="925581"/>
              <a:ext cx="2822951" cy="110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89"/>
                </a:lnSpc>
                <a:spcBef>
                  <a:spcPct val="0"/>
                </a:spcBef>
              </a:pPr>
              <a:r>
                <a:rPr lang="en-US" b="true" sz="5878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+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V="true">
              <a:off x="4014374" y="1559177"/>
              <a:ext cx="1926799" cy="254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0" y="3138069"/>
            <a:ext cx="7878864" cy="5055195"/>
          </a:xfrm>
          <a:custGeom>
            <a:avLst/>
            <a:gdLst/>
            <a:ahLst/>
            <a:cxnLst/>
            <a:rect r="r" b="b" t="t" l="l"/>
            <a:pathLst>
              <a:path h="5055195" w="7878864">
                <a:moveTo>
                  <a:pt x="0" y="0"/>
                </a:moveTo>
                <a:lnTo>
                  <a:pt x="7878864" y="0"/>
                </a:lnTo>
                <a:lnTo>
                  <a:pt x="7878864" y="5055195"/>
                </a:lnTo>
                <a:lnTo>
                  <a:pt x="0" y="505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04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8809" y="954036"/>
            <a:ext cx="7389673" cy="16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Ingestion Produc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er Component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35478" y="4251296"/>
            <a:ext cx="9809904" cy="210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Fun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tio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nal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y: Fetch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es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real-time dat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 for EGX-30 stocks (10 tickers)</a:t>
            </a:r>
          </a:p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Publis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es JSON messages to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Kafka topic egx_mar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ket_dat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5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secon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 ti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ck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intervals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35478" y="7367192"/>
            <a:ext cx="9809904" cy="169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Smart Features: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uto-retry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conn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ction 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fk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(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ilience)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Fallback to mock data when markets closed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Ensures demo always works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7222" y="0"/>
            <a:ext cx="8236086" cy="10287000"/>
            <a:chOff x="0" y="0"/>
            <a:chExt cx="21691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91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9175">
                  <a:moveTo>
                    <a:pt x="47940" y="0"/>
                  </a:moveTo>
                  <a:lnTo>
                    <a:pt x="2121235" y="0"/>
                  </a:lnTo>
                  <a:cubicBezTo>
                    <a:pt x="2133949" y="0"/>
                    <a:pt x="2146143" y="5051"/>
                    <a:pt x="2155134" y="14041"/>
                  </a:cubicBezTo>
                  <a:cubicBezTo>
                    <a:pt x="2164124" y="23032"/>
                    <a:pt x="2169175" y="35226"/>
                    <a:pt x="2169175" y="47940"/>
                  </a:cubicBezTo>
                  <a:lnTo>
                    <a:pt x="2169175" y="2661393"/>
                  </a:lnTo>
                  <a:cubicBezTo>
                    <a:pt x="2169175" y="2674108"/>
                    <a:pt x="2164124" y="2686302"/>
                    <a:pt x="2155134" y="2695292"/>
                  </a:cubicBezTo>
                  <a:cubicBezTo>
                    <a:pt x="2146143" y="2704282"/>
                    <a:pt x="2133949" y="2709333"/>
                    <a:pt x="2121235" y="2709333"/>
                  </a:cubicBezTo>
                  <a:lnTo>
                    <a:pt x="47940" y="2709333"/>
                  </a:lnTo>
                  <a:cubicBezTo>
                    <a:pt x="35226" y="2709333"/>
                    <a:pt x="23032" y="2704282"/>
                    <a:pt x="14041" y="2695292"/>
                  </a:cubicBezTo>
                  <a:cubicBezTo>
                    <a:pt x="5051" y="2686302"/>
                    <a:pt x="0" y="2674108"/>
                    <a:pt x="0" y="2661393"/>
                  </a:cubicBezTo>
                  <a:lnTo>
                    <a:pt x="0" y="47940"/>
                  </a:lnTo>
                  <a:cubicBezTo>
                    <a:pt x="0" y="35226"/>
                    <a:pt x="5051" y="23032"/>
                    <a:pt x="14041" y="14041"/>
                  </a:cubicBezTo>
                  <a:cubicBezTo>
                    <a:pt x="23032" y="5051"/>
                    <a:pt x="35226" y="0"/>
                    <a:pt x="47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91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59583" y="636088"/>
            <a:ext cx="2161696" cy="2161696"/>
          </a:xfrm>
          <a:custGeom>
            <a:avLst/>
            <a:gdLst/>
            <a:ahLst/>
            <a:cxnLst/>
            <a:rect r="r" b="b" t="t" l="l"/>
            <a:pathLst>
              <a:path h="2161696" w="2161696">
                <a:moveTo>
                  <a:pt x="0" y="0"/>
                </a:moveTo>
                <a:lnTo>
                  <a:pt x="2161695" y="0"/>
                </a:lnTo>
                <a:lnTo>
                  <a:pt x="2161695" y="2161696"/>
                </a:lnTo>
                <a:lnTo>
                  <a:pt x="0" y="216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831" y="4059828"/>
            <a:ext cx="7389673" cy="16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Messa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ge Brok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er - Apache Kafka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35478" y="3131584"/>
            <a:ext cx="9809904" cy="85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Why Kafk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a: Decoupling, scala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ilit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y,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fault tolera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nce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35478" y="4317428"/>
            <a:ext cx="9809904" cy="169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Smart Features: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Zookeeper for coordination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Kafka broker on port 9093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Topic: egx_market_data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5478" y="6615680"/>
            <a:ext cx="9809904" cy="169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Benefits</a:t>
            </a: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Producer/consumer independence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Message buffering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Stream replay capability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7222" y="0"/>
            <a:ext cx="8236086" cy="10287000"/>
            <a:chOff x="0" y="0"/>
            <a:chExt cx="21691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91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9175">
                  <a:moveTo>
                    <a:pt x="47940" y="0"/>
                  </a:moveTo>
                  <a:lnTo>
                    <a:pt x="2121235" y="0"/>
                  </a:lnTo>
                  <a:cubicBezTo>
                    <a:pt x="2133949" y="0"/>
                    <a:pt x="2146143" y="5051"/>
                    <a:pt x="2155134" y="14041"/>
                  </a:cubicBezTo>
                  <a:cubicBezTo>
                    <a:pt x="2164124" y="23032"/>
                    <a:pt x="2169175" y="35226"/>
                    <a:pt x="2169175" y="47940"/>
                  </a:cubicBezTo>
                  <a:lnTo>
                    <a:pt x="2169175" y="2661393"/>
                  </a:lnTo>
                  <a:cubicBezTo>
                    <a:pt x="2169175" y="2674108"/>
                    <a:pt x="2164124" y="2686302"/>
                    <a:pt x="2155134" y="2695292"/>
                  </a:cubicBezTo>
                  <a:cubicBezTo>
                    <a:pt x="2146143" y="2704282"/>
                    <a:pt x="2133949" y="2709333"/>
                    <a:pt x="2121235" y="2709333"/>
                  </a:cubicBezTo>
                  <a:lnTo>
                    <a:pt x="47940" y="2709333"/>
                  </a:lnTo>
                  <a:cubicBezTo>
                    <a:pt x="35226" y="2709333"/>
                    <a:pt x="23032" y="2704282"/>
                    <a:pt x="14041" y="2695292"/>
                  </a:cubicBezTo>
                  <a:cubicBezTo>
                    <a:pt x="5051" y="2686302"/>
                    <a:pt x="0" y="2674108"/>
                    <a:pt x="0" y="2661393"/>
                  </a:cubicBezTo>
                  <a:lnTo>
                    <a:pt x="0" y="47940"/>
                  </a:lnTo>
                  <a:cubicBezTo>
                    <a:pt x="0" y="35226"/>
                    <a:pt x="5051" y="23032"/>
                    <a:pt x="14041" y="14041"/>
                  </a:cubicBezTo>
                  <a:cubicBezTo>
                    <a:pt x="23032" y="5051"/>
                    <a:pt x="35226" y="0"/>
                    <a:pt x="47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91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91557" y="1227805"/>
            <a:ext cx="3908947" cy="2032653"/>
          </a:xfrm>
          <a:custGeom>
            <a:avLst/>
            <a:gdLst/>
            <a:ahLst/>
            <a:cxnLst/>
            <a:rect r="r" b="b" t="t" l="l"/>
            <a:pathLst>
              <a:path h="2032653" w="3908947">
                <a:moveTo>
                  <a:pt x="0" y="0"/>
                </a:moveTo>
                <a:lnTo>
                  <a:pt x="3908947" y="0"/>
                </a:lnTo>
                <a:lnTo>
                  <a:pt x="3908947" y="2032652"/>
                </a:lnTo>
                <a:lnTo>
                  <a:pt x="0" y="203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258" y="2244131"/>
            <a:ext cx="7126399" cy="7666849"/>
          </a:xfrm>
          <a:custGeom>
            <a:avLst/>
            <a:gdLst/>
            <a:ahLst/>
            <a:cxnLst/>
            <a:rect r="r" b="b" t="t" l="l"/>
            <a:pathLst>
              <a:path h="7666849" w="7126399">
                <a:moveTo>
                  <a:pt x="0" y="0"/>
                </a:moveTo>
                <a:lnTo>
                  <a:pt x="7126399" y="0"/>
                </a:lnTo>
                <a:lnTo>
                  <a:pt x="7126399" y="7666849"/>
                </a:lnTo>
                <a:lnTo>
                  <a:pt x="0" y="7666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985" y="349107"/>
            <a:ext cx="7389673" cy="23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Stream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Proc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essing - PySpark</a:t>
            </a:r>
          </a:p>
          <a:p>
            <a:pPr algn="ctr">
              <a:lnSpc>
                <a:spcPts val="628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41079" y="611283"/>
            <a:ext cx="9809904" cy="127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Technology</a:t>
            </a: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Stand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alone PySpark with Structured Streami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ng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04062" y="3682156"/>
            <a:ext cx="10283938" cy="378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Processing Steps</a:t>
            </a:r>
            <a:r>
              <a:rPr lang="en-US" sz="3146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</a:t>
            </a:r>
          </a:p>
          <a:p>
            <a:pPr algn="l" marL="679261" indent="-339630" lvl="1">
              <a:lnSpc>
                <a:spcPts val="3366"/>
              </a:lnSpc>
              <a:buAutoNum type="arabicPeriod" startAt="1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Read stream from Kafka</a:t>
            </a:r>
          </a:p>
          <a:p>
            <a:pPr algn="l" marL="679261" indent="-339630" lvl="1">
              <a:lnSpc>
                <a:spcPts val="3366"/>
              </a:lnSpc>
              <a:buAutoNum type="arabicPeriod" startAt="1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Parse JSON schema (ticker, price, volume, timestamp)</a:t>
            </a:r>
          </a:p>
          <a:p>
            <a:pPr algn="l" marL="679261" indent="-339630" lvl="1">
              <a:lnSpc>
                <a:spcPts val="3366"/>
              </a:lnSpc>
              <a:buAutoNum type="arabicPeriod" startAt="1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Apply transformations: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ata cleaning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1-minute Simple Moving Average (SMA)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indowed aggregations</a:t>
            </a:r>
          </a:p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Write to TimescaleDB in micro-batches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241079" y="7889598"/>
            <a:ext cx="9809904" cy="169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Key Features</a:t>
            </a: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: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Real-tim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 analytics on streaming data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Stateful processing with windowing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Fault-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tolerant checkpointing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7222" y="0"/>
            <a:ext cx="8236086" cy="10287000"/>
            <a:chOff x="0" y="0"/>
            <a:chExt cx="21691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91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9175">
                  <a:moveTo>
                    <a:pt x="47940" y="0"/>
                  </a:moveTo>
                  <a:lnTo>
                    <a:pt x="2121235" y="0"/>
                  </a:lnTo>
                  <a:cubicBezTo>
                    <a:pt x="2133949" y="0"/>
                    <a:pt x="2146143" y="5051"/>
                    <a:pt x="2155134" y="14041"/>
                  </a:cubicBezTo>
                  <a:cubicBezTo>
                    <a:pt x="2164124" y="23032"/>
                    <a:pt x="2169175" y="35226"/>
                    <a:pt x="2169175" y="47940"/>
                  </a:cubicBezTo>
                  <a:lnTo>
                    <a:pt x="2169175" y="2661393"/>
                  </a:lnTo>
                  <a:cubicBezTo>
                    <a:pt x="2169175" y="2674108"/>
                    <a:pt x="2164124" y="2686302"/>
                    <a:pt x="2155134" y="2695292"/>
                  </a:cubicBezTo>
                  <a:cubicBezTo>
                    <a:pt x="2146143" y="2704282"/>
                    <a:pt x="2133949" y="2709333"/>
                    <a:pt x="2121235" y="2709333"/>
                  </a:cubicBezTo>
                  <a:lnTo>
                    <a:pt x="47940" y="2709333"/>
                  </a:lnTo>
                  <a:cubicBezTo>
                    <a:pt x="35226" y="2709333"/>
                    <a:pt x="23032" y="2704282"/>
                    <a:pt x="14041" y="2695292"/>
                  </a:cubicBezTo>
                  <a:cubicBezTo>
                    <a:pt x="5051" y="2686302"/>
                    <a:pt x="0" y="2674108"/>
                    <a:pt x="0" y="2661393"/>
                  </a:cubicBezTo>
                  <a:lnTo>
                    <a:pt x="0" y="47940"/>
                  </a:lnTo>
                  <a:cubicBezTo>
                    <a:pt x="0" y="35226"/>
                    <a:pt x="5051" y="23032"/>
                    <a:pt x="14041" y="14041"/>
                  </a:cubicBezTo>
                  <a:cubicBezTo>
                    <a:pt x="23032" y="5051"/>
                    <a:pt x="35226" y="0"/>
                    <a:pt x="47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91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51731" y="1832551"/>
            <a:ext cx="3188599" cy="2335598"/>
          </a:xfrm>
          <a:custGeom>
            <a:avLst/>
            <a:gdLst/>
            <a:ahLst/>
            <a:cxnLst/>
            <a:rect r="r" b="b" t="t" l="l"/>
            <a:pathLst>
              <a:path h="2335598" w="3188599">
                <a:moveTo>
                  <a:pt x="0" y="0"/>
                </a:moveTo>
                <a:lnTo>
                  <a:pt x="3188600" y="0"/>
                </a:lnTo>
                <a:lnTo>
                  <a:pt x="3188600" y="2335599"/>
                </a:lnTo>
                <a:lnTo>
                  <a:pt x="0" y="233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0862" y="2477202"/>
            <a:ext cx="7415566" cy="6781098"/>
          </a:xfrm>
          <a:custGeom>
            <a:avLst/>
            <a:gdLst/>
            <a:ahLst/>
            <a:cxnLst/>
            <a:rect r="r" b="b" t="t" l="l"/>
            <a:pathLst>
              <a:path h="6781098" w="7415566">
                <a:moveTo>
                  <a:pt x="0" y="0"/>
                </a:moveTo>
                <a:lnTo>
                  <a:pt x="7415566" y="0"/>
                </a:lnTo>
                <a:lnTo>
                  <a:pt x="7415566" y="6781098"/>
                </a:lnTo>
                <a:lnTo>
                  <a:pt x="0" y="678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6" t="0" r="-9962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755" y="375903"/>
            <a:ext cx="7389673" cy="239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Storag</a:t>
            </a:r>
            <a:r>
              <a:rPr lang="en-US" b="true" sz="5878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 - Timescale Database</a:t>
            </a:r>
          </a:p>
          <a:p>
            <a:pPr algn="ctr">
              <a:lnSpc>
                <a:spcPts val="628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41079" y="561246"/>
            <a:ext cx="9809904" cy="127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Why TimescaleDB</a:t>
            </a:r>
            <a:r>
              <a:rPr lang="en-US" b="true" sz="3146" strike="noStrike" u="none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: Optimized time-series database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04062" y="4813296"/>
            <a:ext cx="10283938" cy="210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Features: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High-speed wri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tes (critical for real-time)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Efficient time-based queries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Built-in retention policies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241079" y="7570610"/>
            <a:ext cx="9809904" cy="252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Schema</a:t>
            </a: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: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Measurem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ent: stock_price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Tags: ticker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elds: price, volume, sma_1min</a:t>
            </a:r>
          </a:p>
          <a:p>
            <a:pPr algn="l" marL="1358522" indent="-452841" lvl="2">
              <a:lnSpc>
                <a:spcPts val="3366"/>
              </a:lnSpc>
              <a:spcBef>
                <a:spcPct val="0"/>
              </a:spcBef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Timest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amp: 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event time</a:t>
            </a:r>
          </a:p>
          <a:p>
            <a:pPr algn="l">
              <a:lnSpc>
                <a:spcPts val="336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24767" y="0"/>
            <a:ext cx="10935174" cy="10287000"/>
            <a:chOff x="0" y="0"/>
            <a:chExt cx="1270608" cy="1195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728" r="0" b="-588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52187" y="2466405"/>
            <a:ext cx="3070715" cy="3137384"/>
          </a:xfrm>
          <a:custGeom>
            <a:avLst/>
            <a:gdLst/>
            <a:ahLst/>
            <a:cxnLst/>
            <a:rect r="r" b="b" t="t" l="l"/>
            <a:pathLst>
              <a:path h="3137384" w="3070715">
                <a:moveTo>
                  <a:pt x="0" y="0"/>
                </a:moveTo>
                <a:lnTo>
                  <a:pt x="3070715" y="0"/>
                </a:lnTo>
                <a:lnTo>
                  <a:pt x="3070715" y="3137385"/>
                </a:lnTo>
                <a:lnTo>
                  <a:pt x="0" y="3137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11370" y="262621"/>
            <a:ext cx="10218143" cy="206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VISUALIZATION - GRAFANA DASHBOARD</a:t>
            </a:r>
          </a:p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45575" y="6729532"/>
            <a:ext cx="10283938" cy="252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b="true" sz="3146">
                <a:solidFill>
                  <a:srgbClr val="D9D9D9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Features: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Real-time stock pric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es (time series)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Trad</a:t>
            </a: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ing volume bars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Moving averages</a:t>
            </a:r>
          </a:p>
          <a:p>
            <a:pPr algn="l" marL="1358522" indent="-452841" lvl="2">
              <a:lnSpc>
                <a:spcPts val="3366"/>
              </a:lnSpc>
              <a:buFont typeface="Arial"/>
              <a:buChar char="⚬"/>
            </a:pPr>
            <a:r>
              <a:rPr lang="en-US" sz="3146" strike="noStrike" u="none">
                <a:solidFill>
                  <a:srgbClr val="D9D9D9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Auto-refresh every 5 seconds</a:t>
            </a:r>
          </a:p>
          <a:p>
            <a:pPr algn="l">
              <a:lnSpc>
                <a:spcPts val="336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3867" y="582416"/>
            <a:ext cx="7840266" cy="79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STREAMING DASHBOARD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2677" y="2076830"/>
            <a:ext cx="16762645" cy="7181470"/>
          </a:xfrm>
          <a:custGeom>
            <a:avLst/>
            <a:gdLst/>
            <a:ahLst/>
            <a:cxnLst/>
            <a:rect r="r" b="b" t="t" l="l"/>
            <a:pathLst>
              <a:path h="7181470" w="16762645">
                <a:moveTo>
                  <a:pt x="0" y="0"/>
                </a:moveTo>
                <a:lnTo>
                  <a:pt x="16762646" y="0"/>
                </a:lnTo>
                <a:lnTo>
                  <a:pt x="16762646" y="7181470"/>
                </a:lnTo>
                <a:lnTo>
                  <a:pt x="0" y="718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8611" y="1180682"/>
            <a:ext cx="6616923" cy="4061365"/>
            <a:chOff x="0" y="0"/>
            <a:chExt cx="8822564" cy="54151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822564" cy="5415154"/>
              <a:chOff x="0" y="0"/>
              <a:chExt cx="1742729" cy="106966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42729" cy="1069660"/>
              </a:xfrm>
              <a:custGeom>
                <a:avLst/>
                <a:gdLst/>
                <a:ahLst/>
                <a:cxnLst/>
                <a:rect r="r" b="b" t="t" l="l"/>
                <a:pathLst>
                  <a:path h="1069660" w="1742729">
                    <a:moveTo>
                      <a:pt x="59671" y="0"/>
                    </a:moveTo>
                    <a:lnTo>
                      <a:pt x="1683058" y="0"/>
                    </a:lnTo>
                    <a:cubicBezTo>
                      <a:pt x="1716013" y="0"/>
                      <a:pt x="1742729" y="26716"/>
                      <a:pt x="1742729" y="59671"/>
                    </a:cubicBezTo>
                    <a:lnTo>
                      <a:pt x="1742729" y="1009989"/>
                    </a:lnTo>
                    <a:cubicBezTo>
                      <a:pt x="1742729" y="1025815"/>
                      <a:pt x="1736442" y="1040992"/>
                      <a:pt x="1725251" y="1052183"/>
                    </a:cubicBezTo>
                    <a:cubicBezTo>
                      <a:pt x="1714061" y="1063373"/>
                      <a:pt x="1698884" y="1069660"/>
                      <a:pt x="1683058" y="1069660"/>
                    </a:cubicBezTo>
                    <a:lnTo>
                      <a:pt x="59671" y="1069660"/>
                    </a:lnTo>
                    <a:cubicBezTo>
                      <a:pt x="26716" y="1069660"/>
                      <a:pt x="0" y="1042944"/>
                      <a:pt x="0" y="1009989"/>
                    </a:cubicBezTo>
                    <a:lnTo>
                      <a:pt x="0" y="59671"/>
                    </a:lnTo>
                    <a:cubicBezTo>
                      <a:pt x="0" y="43845"/>
                      <a:pt x="6287" y="28668"/>
                      <a:pt x="17477" y="17477"/>
                    </a:cubicBezTo>
                    <a:cubicBezTo>
                      <a:pt x="28668" y="6287"/>
                      <a:pt x="43845" y="0"/>
                      <a:pt x="596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742729" cy="1088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075447" y="706628"/>
              <a:ext cx="467167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Build a Public EGX API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40213" y="1943926"/>
              <a:ext cx="7542138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A6A6A6"/>
                  </a:solidFill>
                  <a:latin typeface="Inter"/>
                  <a:ea typeface="Inter"/>
                  <a:cs typeface="Inter"/>
                  <a:sym typeface="Inter"/>
                </a:rPr>
                <a:t>Develop and maintain a reliable, well-documented API for Egyptian Stock Exchange data, since no official or trustworthy API currently exists.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42466" y="1180682"/>
            <a:ext cx="6616923" cy="4061365"/>
            <a:chOff x="0" y="0"/>
            <a:chExt cx="8822564" cy="54151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22564" cy="5415154"/>
              <a:chOff x="0" y="0"/>
              <a:chExt cx="1742729" cy="10696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42729" cy="1069660"/>
              </a:xfrm>
              <a:custGeom>
                <a:avLst/>
                <a:gdLst/>
                <a:ahLst/>
                <a:cxnLst/>
                <a:rect r="r" b="b" t="t" l="l"/>
                <a:pathLst>
                  <a:path h="1069660" w="1742729">
                    <a:moveTo>
                      <a:pt x="59671" y="0"/>
                    </a:moveTo>
                    <a:lnTo>
                      <a:pt x="1683058" y="0"/>
                    </a:lnTo>
                    <a:cubicBezTo>
                      <a:pt x="1716013" y="0"/>
                      <a:pt x="1742729" y="26716"/>
                      <a:pt x="1742729" y="59671"/>
                    </a:cubicBezTo>
                    <a:lnTo>
                      <a:pt x="1742729" y="1009989"/>
                    </a:lnTo>
                    <a:cubicBezTo>
                      <a:pt x="1742729" y="1025815"/>
                      <a:pt x="1736442" y="1040992"/>
                      <a:pt x="1725251" y="1052183"/>
                    </a:cubicBezTo>
                    <a:cubicBezTo>
                      <a:pt x="1714061" y="1063373"/>
                      <a:pt x="1698884" y="1069660"/>
                      <a:pt x="1683058" y="1069660"/>
                    </a:cubicBezTo>
                    <a:lnTo>
                      <a:pt x="59671" y="1069660"/>
                    </a:lnTo>
                    <a:cubicBezTo>
                      <a:pt x="26716" y="1069660"/>
                      <a:pt x="0" y="1042944"/>
                      <a:pt x="0" y="1009989"/>
                    </a:cubicBezTo>
                    <a:lnTo>
                      <a:pt x="0" y="59671"/>
                    </a:lnTo>
                    <a:cubicBezTo>
                      <a:pt x="0" y="43845"/>
                      <a:pt x="6287" y="28668"/>
                      <a:pt x="17477" y="17477"/>
                    </a:cubicBezTo>
                    <a:cubicBezTo>
                      <a:pt x="28668" y="6287"/>
                      <a:pt x="43845" y="0"/>
                      <a:pt x="596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742729" cy="1088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86225" y="706628"/>
              <a:ext cx="4250114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Machine Learning for Prediction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40213" y="2159485"/>
              <a:ext cx="7542138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A6A6A6"/>
                  </a:solidFill>
                  <a:latin typeface="Inter"/>
                  <a:ea typeface="Inter"/>
                  <a:cs typeface="Inter"/>
                  <a:sym typeface="Inter"/>
                </a:rPr>
                <a:t>Implement ML models to predict stock prices, analyze trends, and provide advanced analytics for investors and researchers.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28611" y="5714279"/>
            <a:ext cx="6616923" cy="4061365"/>
            <a:chOff x="0" y="0"/>
            <a:chExt cx="8822564" cy="54151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822564" cy="5415154"/>
              <a:chOff x="0" y="0"/>
              <a:chExt cx="1742729" cy="106966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742729" cy="1069660"/>
              </a:xfrm>
              <a:custGeom>
                <a:avLst/>
                <a:gdLst/>
                <a:ahLst/>
                <a:cxnLst/>
                <a:rect r="r" b="b" t="t" l="l"/>
                <a:pathLst>
                  <a:path h="1069660" w="1742729">
                    <a:moveTo>
                      <a:pt x="59671" y="0"/>
                    </a:moveTo>
                    <a:lnTo>
                      <a:pt x="1683058" y="0"/>
                    </a:lnTo>
                    <a:cubicBezTo>
                      <a:pt x="1716013" y="0"/>
                      <a:pt x="1742729" y="26716"/>
                      <a:pt x="1742729" y="59671"/>
                    </a:cubicBezTo>
                    <a:lnTo>
                      <a:pt x="1742729" y="1009989"/>
                    </a:lnTo>
                    <a:cubicBezTo>
                      <a:pt x="1742729" y="1025815"/>
                      <a:pt x="1736442" y="1040992"/>
                      <a:pt x="1725251" y="1052183"/>
                    </a:cubicBezTo>
                    <a:cubicBezTo>
                      <a:pt x="1714061" y="1063373"/>
                      <a:pt x="1698884" y="1069660"/>
                      <a:pt x="1683058" y="1069660"/>
                    </a:cubicBezTo>
                    <a:lnTo>
                      <a:pt x="59671" y="1069660"/>
                    </a:lnTo>
                    <a:cubicBezTo>
                      <a:pt x="26716" y="1069660"/>
                      <a:pt x="0" y="1042944"/>
                      <a:pt x="0" y="1009989"/>
                    </a:cubicBezTo>
                    <a:lnTo>
                      <a:pt x="0" y="59671"/>
                    </a:lnTo>
                    <a:cubicBezTo>
                      <a:pt x="0" y="43845"/>
                      <a:pt x="6287" y="28668"/>
                      <a:pt x="17477" y="17477"/>
                    </a:cubicBezTo>
                    <a:cubicBezTo>
                      <a:pt x="28668" y="6287"/>
                      <a:pt x="43845" y="0"/>
                      <a:pt x="596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742729" cy="1088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75447" y="458417"/>
              <a:ext cx="4671670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LLM-Powered EGX Chatbot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40213" y="1915742"/>
              <a:ext cx="7542138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A6A6A6"/>
                  </a:solidFill>
                  <a:latin typeface="Inter"/>
                  <a:ea typeface="Inter"/>
                  <a:cs typeface="Inter"/>
                  <a:sym typeface="Inter"/>
                </a:rPr>
                <a:t>Create a large language model chatbot that can answer user questions about EGX stocks, indices, and market trends using real-time and historical data.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42466" y="5714279"/>
            <a:ext cx="6616923" cy="4061365"/>
            <a:chOff x="0" y="0"/>
            <a:chExt cx="8822564" cy="541515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822564" cy="5415154"/>
              <a:chOff x="0" y="0"/>
              <a:chExt cx="1742729" cy="10696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742729" cy="1069660"/>
              </a:xfrm>
              <a:custGeom>
                <a:avLst/>
                <a:gdLst/>
                <a:ahLst/>
                <a:cxnLst/>
                <a:rect r="r" b="b" t="t" l="l"/>
                <a:pathLst>
                  <a:path h="1069660" w="1742729">
                    <a:moveTo>
                      <a:pt x="59671" y="0"/>
                    </a:moveTo>
                    <a:lnTo>
                      <a:pt x="1683058" y="0"/>
                    </a:lnTo>
                    <a:cubicBezTo>
                      <a:pt x="1716013" y="0"/>
                      <a:pt x="1742729" y="26716"/>
                      <a:pt x="1742729" y="59671"/>
                    </a:cubicBezTo>
                    <a:lnTo>
                      <a:pt x="1742729" y="1009989"/>
                    </a:lnTo>
                    <a:cubicBezTo>
                      <a:pt x="1742729" y="1025815"/>
                      <a:pt x="1736442" y="1040992"/>
                      <a:pt x="1725251" y="1052183"/>
                    </a:cubicBezTo>
                    <a:cubicBezTo>
                      <a:pt x="1714061" y="1063373"/>
                      <a:pt x="1698884" y="1069660"/>
                      <a:pt x="1683058" y="1069660"/>
                    </a:cubicBezTo>
                    <a:lnTo>
                      <a:pt x="59671" y="1069660"/>
                    </a:lnTo>
                    <a:cubicBezTo>
                      <a:pt x="26716" y="1069660"/>
                      <a:pt x="0" y="1042944"/>
                      <a:pt x="0" y="1009989"/>
                    </a:cubicBezTo>
                    <a:lnTo>
                      <a:pt x="0" y="59671"/>
                    </a:lnTo>
                    <a:cubicBezTo>
                      <a:pt x="0" y="43845"/>
                      <a:pt x="6287" y="28668"/>
                      <a:pt x="17477" y="17477"/>
                    </a:cubicBezTo>
                    <a:cubicBezTo>
                      <a:pt x="28668" y="6287"/>
                      <a:pt x="43845" y="0"/>
                      <a:pt x="596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742729" cy="1088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86225" y="458417"/>
              <a:ext cx="4250114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Cross-Platform Integration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40213" y="1668092"/>
              <a:ext cx="7542138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A6A6A6"/>
                  </a:solidFill>
                  <a:latin typeface="Inter"/>
                  <a:ea typeface="Inter"/>
                  <a:cs typeface="Inter"/>
                  <a:sym typeface="Inter"/>
                </a:rPr>
                <a:t>Package all components (data pipeline, analytics, dashboards, chatbot) into a unified cross-platform application (web, desktop, mobile) for seamless user experience.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05994" y="4029789"/>
            <a:ext cx="2676012" cy="2424516"/>
            <a:chOff x="0" y="0"/>
            <a:chExt cx="3568017" cy="32326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568017" cy="3232688"/>
              <a:chOff x="0" y="0"/>
              <a:chExt cx="465074" cy="42125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3467" y="0"/>
                <a:ext cx="458141" cy="420591"/>
              </a:xfrm>
              <a:custGeom>
                <a:avLst/>
                <a:gdLst/>
                <a:ahLst/>
                <a:cxnLst/>
                <a:rect r="r" b="b" t="t" l="l"/>
                <a:pathLst>
                  <a:path h="420591" w="458141">
                    <a:moveTo>
                      <a:pt x="307551" y="12685"/>
                    </a:moveTo>
                    <a:lnTo>
                      <a:pt x="308433" y="12980"/>
                    </a:lnTo>
                    <a:cubicBezTo>
                      <a:pt x="332868" y="21183"/>
                      <a:pt x="355774" y="33377"/>
                      <a:pt x="376222" y="49069"/>
                    </a:cubicBezTo>
                    <a:lnTo>
                      <a:pt x="376768" y="49488"/>
                    </a:lnTo>
                    <a:cubicBezTo>
                      <a:pt x="396833" y="64886"/>
                      <a:pt x="413996" y="83733"/>
                      <a:pt x="427453" y="105148"/>
                    </a:cubicBezTo>
                    <a:lnTo>
                      <a:pt x="428096" y="106170"/>
                    </a:lnTo>
                    <a:cubicBezTo>
                      <a:pt x="441117" y="126891"/>
                      <a:pt x="450142" y="149868"/>
                      <a:pt x="454704" y="173911"/>
                    </a:cubicBezTo>
                    <a:lnTo>
                      <a:pt x="454704" y="173911"/>
                    </a:lnTo>
                    <a:cubicBezTo>
                      <a:pt x="459266" y="197955"/>
                      <a:pt x="459286" y="222640"/>
                      <a:pt x="454764" y="246692"/>
                    </a:cubicBezTo>
                    <a:lnTo>
                      <a:pt x="454704" y="247014"/>
                    </a:lnTo>
                    <a:cubicBezTo>
                      <a:pt x="450143" y="271271"/>
                      <a:pt x="441003" y="294437"/>
                      <a:pt x="427773" y="315273"/>
                    </a:cubicBezTo>
                    <a:lnTo>
                      <a:pt x="427453" y="315777"/>
                    </a:lnTo>
                    <a:cubicBezTo>
                      <a:pt x="413993" y="336976"/>
                      <a:pt x="396913" y="355644"/>
                      <a:pt x="376992" y="370932"/>
                    </a:cubicBezTo>
                    <a:lnTo>
                      <a:pt x="376222" y="371522"/>
                    </a:lnTo>
                    <a:cubicBezTo>
                      <a:pt x="355774" y="387214"/>
                      <a:pt x="332868" y="399409"/>
                      <a:pt x="308433" y="407611"/>
                    </a:cubicBezTo>
                    <a:lnTo>
                      <a:pt x="307551" y="407907"/>
                    </a:lnTo>
                    <a:cubicBezTo>
                      <a:pt x="282526" y="416308"/>
                      <a:pt x="256303" y="420591"/>
                      <a:pt x="229905" y="420591"/>
                    </a:cubicBezTo>
                    <a:lnTo>
                      <a:pt x="228235" y="420591"/>
                    </a:lnTo>
                    <a:cubicBezTo>
                      <a:pt x="201837" y="420591"/>
                      <a:pt x="175614" y="416308"/>
                      <a:pt x="150589" y="407907"/>
                    </a:cubicBezTo>
                    <a:lnTo>
                      <a:pt x="149707" y="407611"/>
                    </a:lnTo>
                    <a:cubicBezTo>
                      <a:pt x="125272" y="399409"/>
                      <a:pt x="102366" y="387214"/>
                      <a:pt x="81918" y="371522"/>
                    </a:cubicBezTo>
                    <a:lnTo>
                      <a:pt x="81148" y="370932"/>
                    </a:lnTo>
                    <a:cubicBezTo>
                      <a:pt x="61227" y="355644"/>
                      <a:pt x="44147" y="336976"/>
                      <a:pt x="30687" y="315777"/>
                    </a:cubicBezTo>
                    <a:lnTo>
                      <a:pt x="30367" y="315273"/>
                    </a:lnTo>
                    <a:cubicBezTo>
                      <a:pt x="17137" y="294437"/>
                      <a:pt x="7997" y="271271"/>
                      <a:pt x="3436" y="247014"/>
                    </a:cubicBezTo>
                    <a:lnTo>
                      <a:pt x="3376" y="246692"/>
                    </a:lnTo>
                    <a:cubicBezTo>
                      <a:pt x="-1146" y="222640"/>
                      <a:pt x="-1126" y="197955"/>
                      <a:pt x="3436" y="173911"/>
                    </a:cubicBezTo>
                    <a:lnTo>
                      <a:pt x="3436" y="173911"/>
                    </a:lnTo>
                    <a:cubicBezTo>
                      <a:pt x="7998" y="149868"/>
                      <a:pt x="17023" y="126891"/>
                      <a:pt x="30044" y="106170"/>
                    </a:cubicBezTo>
                    <a:lnTo>
                      <a:pt x="30687" y="105148"/>
                    </a:lnTo>
                    <a:cubicBezTo>
                      <a:pt x="44144" y="83733"/>
                      <a:pt x="61307" y="64886"/>
                      <a:pt x="81372" y="49488"/>
                    </a:cubicBezTo>
                    <a:lnTo>
                      <a:pt x="81918" y="49069"/>
                    </a:lnTo>
                    <a:cubicBezTo>
                      <a:pt x="102366" y="33377"/>
                      <a:pt x="125272" y="21183"/>
                      <a:pt x="149707" y="12980"/>
                    </a:cubicBezTo>
                    <a:lnTo>
                      <a:pt x="150589" y="12685"/>
                    </a:lnTo>
                    <a:cubicBezTo>
                      <a:pt x="175614" y="4284"/>
                      <a:pt x="201837" y="0"/>
                      <a:pt x="228235" y="0"/>
                    </a:cubicBezTo>
                    <a:lnTo>
                      <a:pt x="229905" y="0"/>
                    </a:lnTo>
                    <a:cubicBezTo>
                      <a:pt x="256303" y="0"/>
                      <a:pt x="282526" y="4284"/>
                      <a:pt x="307551" y="12685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69888" y="41911"/>
                <a:ext cx="325298" cy="317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55836" y="1101994"/>
              <a:ext cx="3056345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Unified EGX</a:t>
              </a:r>
            </a:p>
            <a:p>
              <a:pPr algn="ctr">
                <a:lnSpc>
                  <a:spcPts val="2994"/>
                </a:lnSpc>
              </a:pPr>
              <a:r>
                <a:rPr lang="en-US" sz="2495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System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77985" y="692233"/>
            <a:ext cx="1565486" cy="1565486"/>
          </a:xfrm>
          <a:custGeom>
            <a:avLst/>
            <a:gdLst/>
            <a:ahLst/>
            <a:cxnLst/>
            <a:rect r="r" b="b" t="t" l="l"/>
            <a:pathLst>
              <a:path h="1565486" w="1565486">
                <a:moveTo>
                  <a:pt x="0" y="0"/>
                </a:moveTo>
                <a:lnTo>
                  <a:pt x="1565486" y="0"/>
                </a:lnTo>
                <a:lnTo>
                  <a:pt x="1565486" y="1565486"/>
                </a:lnTo>
                <a:lnTo>
                  <a:pt x="0" y="1565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5394356" y="590873"/>
            <a:ext cx="1768206" cy="1768206"/>
            <a:chOff x="0" y="0"/>
            <a:chExt cx="2357608" cy="235760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357608" cy="235760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53D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334728" y="324006"/>
              <a:ext cx="1709596" cy="1709596"/>
            </a:xfrm>
            <a:custGeom>
              <a:avLst/>
              <a:gdLst/>
              <a:ahLst/>
              <a:cxnLst/>
              <a:rect r="r" b="b" t="t" l="l"/>
              <a:pathLst>
                <a:path h="1709596" w="1709596">
                  <a:moveTo>
                    <a:pt x="0" y="0"/>
                  </a:moveTo>
                  <a:lnTo>
                    <a:pt x="1709596" y="0"/>
                  </a:lnTo>
                  <a:lnTo>
                    <a:pt x="1709596" y="1709596"/>
                  </a:lnTo>
                  <a:lnTo>
                    <a:pt x="0" y="1709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202507" y="5432528"/>
            <a:ext cx="1312983" cy="1312983"/>
          </a:xfrm>
          <a:custGeom>
            <a:avLst/>
            <a:gdLst/>
            <a:ahLst/>
            <a:cxnLst/>
            <a:rect r="r" b="b" t="t" l="l"/>
            <a:pathLst>
              <a:path h="1312983" w="1312983">
                <a:moveTo>
                  <a:pt x="0" y="0"/>
                </a:moveTo>
                <a:lnTo>
                  <a:pt x="1312984" y="0"/>
                </a:lnTo>
                <a:lnTo>
                  <a:pt x="1312984" y="1312983"/>
                </a:lnTo>
                <a:lnTo>
                  <a:pt x="0" y="1312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394356" y="5242047"/>
            <a:ext cx="1864944" cy="1864944"/>
          </a:xfrm>
          <a:custGeom>
            <a:avLst/>
            <a:gdLst/>
            <a:ahLst/>
            <a:cxnLst/>
            <a:rect r="r" b="b" t="t" l="l"/>
            <a:pathLst>
              <a:path h="1864944" w="1864944">
                <a:moveTo>
                  <a:pt x="0" y="0"/>
                </a:moveTo>
                <a:lnTo>
                  <a:pt x="1864944" y="0"/>
                </a:lnTo>
                <a:lnTo>
                  <a:pt x="1864944" y="1864944"/>
                </a:lnTo>
                <a:lnTo>
                  <a:pt x="0" y="1864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554498" y="402576"/>
            <a:ext cx="869388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0482" y="1526526"/>
            <a:ext cx="6792544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b="true" sz="36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b="true" sz="36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</a:t>
            </a:r>
            <a:r>
              <a:rPr lang="en-US" b="true" sz="36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oduction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482" y="2710166"/>
            <a:ext cx="8816214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36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The B</a:t>
            </a:r>
            <a:r>
              <a:rPr lang="en-US" b="true" sz="36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usiness &amp; Value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482" y="4609832"/>
            <a:ext cx="8605986" cy="58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b="true" sz="35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</a:t>
            </a:r>
            <a:r>
              <a:rPr lang="en-US" b="true" sz="35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Technical Deep Dive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482" y="6356985"/>
            <a:ext cx="9836080" cy="58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b="true" sz="35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 </a:t>
            </a:r>
            <a:r>
              <a:rPr lang="en-US" b="true" sz="35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Transformation &amp; Orchestration</a:t>
            </a:r>
            <a:r>
              <a:rPr lang="en-US" b="true" sz="35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0482" y="7845425"/>
            <a:ext cx="5180959" cy="58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b="true" sz="35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5. </a:t>
            </a:r>
            <a:r>
              <a:rPr lang="en-US" b="true" sz="35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482" y="2203436"/>
            <a:ext cx="6638330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usiness Overview : The Challenge.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482" y="5292195"/>
            <a:ext cx="10189528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Architecture Overview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0482" y="3445877"/>
            <a:ext cx="5228630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Business Solution          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482" y="5897880"/>
            <a:ext cx="518095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Batch Processing Pipeline 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482" y="7065368"/>
            <a:ext cx="518095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dbt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Transformation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59128" y="7081520"/>
            <a:ext cx="4185791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Ai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rflow Orchestration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0482" y="8604331"/>
            <a:ext cx="518095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Vis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42860" y="3407777"/>
            <a:ext cx="5121920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usiness Value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0482" y="4093577"/>
            <a:ext cx="3023930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Target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59128" y="5897880"/>
            <a:ext cx="518095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Streaming Pipeline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0482" y="9286875"/>
            <a:ext cx="2712393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Fut</a:t>
            </a:r>
            <a:r>
              <a:rPr lang="en-US" sz="30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ure work 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666" y="1564716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6" y="0"/>
                </a:lnTo>
                <a:lnTo>
                  <a:pt x="1878766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4808" y="4391025"/>
            <a:ext cx="6818384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2"/>
              </a:lnSpc>
            </a:pPr>
            <a:r>
              <a:rPr lang="en-US" sz="881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592064" y="8654912"/>
            <a:ext cx="7103871" cy="1243893"/>
            <a:chOff x="0" y="0"/>
            <a:chExt cx="9471828" cy="1658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740" cy="1658525"/>
            </a:xfrm>
            <a:custGeom>
              <a:avLst/>
              <a:gdLst/>
              <a:ahLst/>
              <a:cxnLst/>
              <a:rect r="r" b="b" t="t" l="l"/>
              <a:pathLst>
                <a:path h="1658525" w="1098740">
                  <a:moveTo>
                    <a:pt x="0" y="0"/>
                  </a:moveTo>
                  <a:lnTo>
                    <a:pt x="1098740" y="0"/>
                  </a:lnTo>
                  <a:lnTo>
                    <a:pt x="1098740" y="1658525"/>
                  </a:lnTo>
                  <a:lnTo>
                    <a:pt x="0" y="165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49466" y="607216"/>
              <a:ext cx="8622362" cy="918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b="true" sz="2539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Inf</a:t>
              </a:r>
              <a:r>
                <a:rPr lang="en-US" b="true" sz="2539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ormation Technology Institute - ITI</a:t>
              </a:r>
            </a:p>
            <a:p>
              <a:pPr algn="ctr">
                <a:lnSpc>
                  <a:spcPts val="2717"/>
                </a:lnSpc>
                <a:spcBef>
                  <a:spcPct val="0"/>
                </a:spcBef>
              </a:pPr>
              <a:r>
                <a:rPr lang="en-US" sz="253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Data Engineering Track - R1 2025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79655" y="3605105"/>
            <a:ext cx="7747030" cy="7421399"/>
            <a:chOff x="0" y="0"/>
            <a:chExt cx="2040370" cy="19546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0370" cy="1954607"/>
            </a:xfrm>
            <a:custGeom>
              <a:avLst/>
              <a:gdLst/>
              <a:ahLst/>
              <a:cxnLst/>
              <a:rect r="r" b="b" t="t" l="l"/>
              <a:pathLst>
                <a:path h="1954607" w="2040370">
                  <a:moveTo>
                    <a:pt x="50966" y="0"/>
                  </a:moveTo>
                  <a:lnTo>
                    <a:pt x="1989404" y="0"/>
                  </a:lnTo>
                  <a:cubicBezTo>
                    <a:pt x="2002921" y="0"/>
                    <a:pt x="2015884" y="5370"/>
                    <a:pt x="2025442" y="14928"/>
                  </a:cubicBezTo>
                  <a:cubicBezTo>
                    <a:pt x="2035000" y="24486"/>
                    <a:pt x="2040370" y="37449"/>
                    <a:pt x="2040370" y="50966"/>
                  </a:cubicBezTo>
                  <a:lnTo>
                    <a:pt x="2040370" y="1903641"/>
                  </a:lnTo>
                  <a:cubicBezTo>
                    <a:pt x="2040370" y="1917158"/>
                    <a:pt x="2035000" y="1930122"/>
                    <a:pt x="2025442" y="1939679"/>
                  </a:cubicBezTo>
                  <a:cubicBezTo>
                    <a:pt x="2015884" y="1949238"/>
                    <a:pt x="2002921" y="1954607"/>
                    <a:pt x="1989404" y="1954607"/>
                  </a:cubicBezTo>
                  <a:lnTo>
                    <a:pt x="50966" y="1954607"/>
                  </a:lnTo>
                  <a:cubicBezTo>
                    <a:pt x="37449" y="1954607"/>
                    <a:pt x="24486" y="1949238"/>
                    <a:pt x="14928" y="1939679"/>
                  </a:cubicBezTo>
                  <a:cubicBezTo>
                    <a:pt x="5370" y="1930122"/>
                    <a:pt x="0" y="1917158"/>
                    <a:pt x="0" y="1903641"/>
                  </a:cubicBezTo>
                  <a:lnTo>
                    <a:pt x="0" y="50966"/>
                  </a:lnTo>
                  <a:cubicBezTo>
                    <a:pt x="0" y="37449"/>
                    <a:pt x="5370" y="24486"/>
                    <a:pt x="14928" y="14928"/>
                  </a:cubicBezTo>
                  <a:cubicBezTo>
                    <a:pt x="24486" y="5370"/>
                    <a:pt x="37449" y="0"/>
                    <a:pt x="509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040370" cy="1973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12088" y="1977026"/>
            <a:ext cx="3574895" cy="6848819"/>
            <a:chOff x="0" y="0"/>
            <a:chExt cx="553845" cy="1061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845" cy="1061061"/>
            </a:xfrm>
            <a:custGeom>
              <a:avLst/>
              <a:gdLst/>
              <a:ahLst/>
              <a:cxnLst/>
              <a:rect r="r" b="b" t="t" l="l"/>
              <a:pathLst>
                <a:path h="1061061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996092"/>
                  </a:lnTo>
                  <a:cubicBezTo>
                    <a:pt x="553845" y="1031974"/>
                    <a:pt x="524757" y="1061061"/>
                    <a:pt x="488876" y="1061061"/>
                  </a:cubicBezTo>
                  <a:lnTo>
                    <a:pt x="64969" y="1061061"/>
                  </a:lnTo>
                  <a:cubicBezTo>
                    <a:pt x="29088" y="1061061"/>
                    <a:pt x="0" y="1031974"/>
                    <a:pt x="0" y="996092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3"/>
              <a:stretch>
                <a:fillRect l="-13860" t="0" r="-1386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91823" y="1977026"/>
            <a:ext cx="3574895" cy="3256159"/>
            <a:chOff x="0" y="0"/>
            <a:chExt cx="553845" cy="504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845" cy="504464"/>
            </a:xfrm>
            <a:custGeom>
              <a:avLst/>
              <a:gdLst/>
              <a:ahLst/>
              <a:cxnLst/>
              <a:rect r="r" b="b" t="t" l="l"/>
              <a:pathLst>
                <a:path h="504464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439495"/>
                  </a:lnTo>
                  <a:cubicBezTo>
                    <a:pt x="553845" y="475377"/>
                    <a:pt x="524757" y="504464"/>
                    <a:pt x="488876" y="504464"/>
                  </a:cubicBezTo>
                  <a:lnTo>
                    <a:pt x="64969" y="504464"/>
                  </a:lnTo>
                  <a:cubicBezTo>
                    <a:pt x="29088" y="504464"/>
                    <a:pt x="0" y="475377"/>
                    <a:pt x="0" y="439495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2408" r="0" b="-2217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91823" y="5569686"/>
            <a:ext cx="3574895" cy="3256159"/>
            <a:chOff x="0" y="0"/>
            <a:chExt cx="553845" cy="5044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3845" cy="504464"/>
            </a:xfrm>
            <a:custGeom>
              <a:avLst/>
              <a:gdLst/>
              <a:ahLst/>
              <a:cxnLst/>
              <a:rect r="r" b="b" t="t" l="l"/>
              <a:pathLst>
                <a:path h="504464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439495"/>
                  </a:lnTo>
                  <a:cubicBezTo>
                    <a:pt x="553845" y="475377"/>
                    <a:pt x="524757" y="504464"/>
                    <a:pt x="488876" y="504464"/>
                  </a:cubicBezTo>
                  <a:lnTo>
                    <a:pt x="64969" y="504464"/>
                  </a:lnTo>
                  <a:cubicBezTo>
                    <a:pt x="29088" y="504464"/>
                    <a:pt x="0" y="475377"/>
                    <a:pt x="0" y="439495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155" r="0" b="-5442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08886" y="4590138"/>
            <a:ext cx="1765874" cy="1704965"/>
            <a:chOff x="0" y="0"/>
            <a:chExt cx="465086" cy="449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5086" cy="449044"/>
            </a:xfrm>
            <a:custGeom>
              <a:avLst/>
              <a:gdLst/>
              <a:ahLst/>
              <a:cxnLst/>
              <a:rect r="r" b="b" t="t" l="l"/>
              <a:pathLst>
                <a:path h="449044" w="465086">
                  <a:moveTo>
                    <a:pt x="122757" y="0"/>
                  </a:moveTo>
                  <a:lnTo>
                    <a:pt x="342329" y="0"/>
                  </a:lnTo>
                  <a:cubicBezTo>
                    <a:pt x="410126" y="0"/>
                    <a:pt x="465086" y="54960"/>
                    <a:pt x="465086" y="122757"/>
                  </a:cubicBezTo>
                  <a:lnTo>
                    <a:pt x="465086" y="326287"/>
                  </a:lnTo>
                  <a:cubicBezTo>
                    <a:pt x="465086" y="394084"/>
                    <a:pt x="410126" y="449044"/>
                    <a:pt x="342329" y="449044"/>
                  </a:cubicBezTo>
                  <a:lnTo>
                    <a:pt x="122757" y="449044"/>
                  </a:lnTo>
                  <a:cubicBezTo>
                    <a:pt x="54960" y="449044"/>
                    <a:pt x="0" y="394084"/>
                    <a:pt x="0" y="326287"/>
                  </a:cubicBezTo>
                  <a:lnTo>
                    <a:pt x="0" y="122757"/>
                  </a:lnTo>
                  <a:cubicBezTo>
                    <a:pt x="0" y="54960"/>
                    <a:pt x="54960" y="0"/>
                    <a:pt x="1227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5086" cy="468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82100" y="4632897"/>
            <a:ext cx="1619446" cy="161944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54614" y="1542940"/>
            <a:ext cx="6720370" cy="7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1518" y="3575613"/>
            <a:ext cx="894057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896" indent="-385448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sz="357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The Problem: Fragmented and Delayed Data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</a:p>
          <a:p>
            <a:pPr algn="l" marL="770896" indent="-385448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sz="357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Silos 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</a:p>
          <a:p>
            <a:pPr algn="l" marL="770896" indent="-385448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sz="357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Stale Decision-Making 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</a:p>
          <a:p>
            <a:pPr algn="l" marL="770896" indent="-385448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sz="357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Low Data Trust 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</a:p>
          <a:p>
            <a:pPr algn="l" marL="770896" indent="-385448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sz="3570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Requirement</a:t>
            </a:r>
          </a:p>
          <a:p>
            <a:pPr algn="l">
              <a:lnSpc>
                <a:spcPts val="4404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676258" y="2096415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17230733" y="911502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3428" y="594614"/>
            <a:ext cx="13384659" cy="7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SMART SOLUTION: SPEED AND TRUST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115" y="1947463"/>
            <a:ext cx="16965636" cy="754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Our Approach: Automated Data Pipeline</a:t>
            </a:r>
          </a:p>
          <a:p>
            <a:pPr algn="l" marL="900433" indent="-450216" lvl="1">
              <a:lnSpc>
                <a:spcPts val="5004"/>
              </a:lnSpc>
              <a:buAutoNum type="arabicPeriod" startAt="1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b="true" sz="4170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Real-time Speed:</a:t>
            </a:r>
          </a:p>
          <a:p>
            <a:pPr algn="l" marL="900433" indent="-450216" lvl="1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Streams live EGX market updates every 30 sec .</a:t>
            </a:r>
          </a:p>
          <a:p>
            <a:pPr algn="l" marL="900433" indent="-450216" lvl="1">
              <a:lnSpc>
                <a:spcPts val="5004"/>
              </a:lnSpc>
              <a:buAutoNum type="arabicPeriod" startAt="1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b="true" sz="4170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Historical Depth:</a:t>
            </a:r>
          </a:p>
          <a:p>
            <a:pPr algn="l" marL="900433" indent="-450216" lvl="1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Loads all archived data from S3 daily.</a:t>
            </a:r>
          </a:p>
          <a:p>
            <a:pPr algn="l" marL="900433" indent="-450216" lvl="1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Analysts get a f</a:t>
            </a: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ull, reliable picture of the market.</a:t>
            </a:r>
          </a:p>
          <a:p>
            <a:pPr algn="l" marL="900433" indent="-450216" lvl="1">
              <a:lnSpc>
                <a:spcPts val="5004"/>
              </a:lnSpc>
              <a:buAutoNum type="arabicPeriod" startAt="1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4170">
                <a:solidFill>
                  <a:srgbClr val="E8504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b="true" sz="4170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utomation:</a:t>
            </a:r>
          </a:p>
          <a:p>
            <a:pPr algn="l" marL="900433" indent="-450216" lvl="1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Airflow runs all data processes automatically and on </a:t>
            </a:r>
          </a:p>
          <a:p>
            <a:pPr algn="l">
              <a:lnSpc>
                <a:spcPts val="5004"/>
              </a:lnSpc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   schedule. </a:t>
            </a:r>
          </a:p>
          <a:p>
            <a:pPr algn="l" marL="900433" indent="-450216" lvl="1">
              <a:lnSpc>
                <a:spcPts val="5004"/>
              </a:lnSpc>
              <a:buFont typeface="Arial"/>
              <a:buChar char="•"/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This lets analysts focus on making decisions, not </a:t>
            </a:r>
          </a:p>
          <a:p>
            <a:pPr algn="l">
              <a:lnSpc>
                <a:spcPts val="5004"/>
              </a:lnSpc>
            </a:pPr>
            <a:r>
              <a:rPr lang="en-US" sz="417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   cleaning data</a:t>
            </a:r>
          </a:p>
          <a:p>
            <a:pPr algn="l">
              <a:lnSpc>
                <a:spcPts val="500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56849" y="1356816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36388" y="1947463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3" y="0"/>
                </a:lnTo>
                <a:lnTo>
                  <a:pt x="518363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21031" y="4777144"/>
            <a:ext cx="4454872" cy="145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527" indent="-358763" lvl="1">
              <a:lnSpc>
                <a:spcPts val="355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3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H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GH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FFI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NC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Y:</a:t>
            </a: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221031" y="5571342"/>
            <a:ext cx="17259300" cy="227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440" indent="-361220" lvl="1">
              <a:lnSpc>
                <a:spcPts val="3580"/>
              </a:lnSpc>
              <a:spcBef>
                <a:spcPct val="0"/>
              </a:spcBef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Airflow 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utoma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ion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el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imi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ate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 manua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 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ar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io</a:t>
            </a: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</a:p>
          <a:p>
            <a:pPr algn="l" marL="744029" indent="-372015" lvl="1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4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Analysts save time and focus only on strategy and analysis.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</a:p>
          <a:p>
            <a:pPr algn="l">
              <a:lnSpc>
                <a:spcPts val="32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221031" y="7355580"/>
            <a:ext cx="4875163" cy="190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527" indent="-358763" lvl="1">
              <a:lnSpc>
                <a:spcPts val="355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3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</a:t>
            </a: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CONFIDENCE:</a:t>
            </a: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221031" y="8373615"/>
            <a:ext cx="14379150" cy="18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440" indent="-361220" lvl="1">
              <a:lnSpc>
                <a:spcPts val="3580"/>
              </a:lnSpc>
              <a:spcBef>
                <a:spcPct val="0"/>
              </a:spcBef>
              <a:buFont typeface="Arial"/>
              <a:buChar char="•"/>
            </a:pP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Data Quality Tests ensure the data is reliable and accurate.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</a:p>
          <a:p>
            <a:pPr algn="l" marL="722440" indent="-361220" lvl="1">
              <a:lnSpc>
                <a:spcPts val="3580"/>
              </a:lnSpc>
              <a:spcBef>
                <a:spcPct val="0"/>
              </a:spcBef>
              <a:buFont typeface="Arial"/>
              <a:buChar char="•"/>
            </a:pP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Investment decisions are based on solid, validated facts.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94600"/>
            <a:ext cx="17866526" cy="79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THE BUSINESS VALUE: FASTER DECISIONS, LOWER RISK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21031" y="2765337"/>
            <a:ext cx="1641053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440" indent="-361220" lvl="1">
              <a:lnSpc>
                <a:spcPts val="3580"/>
              </a:lnSpc>
              <a:spcBef>
                <a:spcPct val="0"/>
              </a:spcBef>
              <a:buFont typeface="Arial"/>
              <a:buChar char="•"/>
            </a:pP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Use analytical data (Gold Layer) directly for powerful insights and predictive models.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221031" y="3695231"/>
            <a:ext cx="968335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440" indent="-361220" lvl="1">
              <a:lnSpc>
                <a:spcPts val="3580"/>
              </a:lnSpc>
              <a:spcBef>
                <a:spcPct val="0"/>
              </a:spcBef>
              <a:buFont typeface="Arial"/>
              <a:buChar char="•"/>
            </a:pPr>
            <a:r>
              <a:rPr lang="en-US" sz="33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React immediately to real-time market changes.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221031" y="1981041"/>
            <a:ext cx="5802511" cy="55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527" indent="-358763" lvl="1">
              <a:lnSpc>
                <a:spcPts val="355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3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SMARTER INVESTMENT: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7613" y="5732824"/>
            <a:ext cx="8489242" cy="203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798" indent="-404399" lvl="1">
              <a:lnSpc>
                <a:spcPts val="400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46" strike="noStrike" u="none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Executive Leadership</a:t>
            </a:r>
            <a:r>
              <a:rPr lang="en-US" sz="37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: Fast, unified reports for strategic planning and major investment decisions.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35136" y="-113322"/>
            <a:ext cx="9652772" cy="10513643"/>
          </a:xfrm>
          <a:custGeom>
            <a:avLst/>
            <a:gdLst/>
            <a:ahLst/>
            <a:cxnLst/>
            <a:rect r="r" b="b" t="t" l="l"/>
            <a:pathLst>
              <a:path h="10513643" w="9652772">
                <a:moveTo>
                  <a:pt x="0" y="0"/>
                </a:moveTo>
                <a:lnTo>
                  <a:pt x="9652771" y="0"/>
                </a:lnTo>
                <a:lnTo>
                  <a:pt x="9652771" y="10513644"/>
                </a:lnTo>
                <a:lnTo>
                  <a:pt x="0" y="10513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92" t="0" r="-2860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4865" y="5694724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7613" y="408876"/>
            <a:ext cx="10862810" cy="129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4. TARGET USERS: WHO BENEFITS?</a:t>
            </a:r>
          </a:p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67613" y="1467300"/>
            <a:ext cx="9897161" cy="15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798" indent="-404399" lvl="1">
              <a:lnSpc>
                <a:spcPts val="400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46" strike="noStrike" u="none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Investment Analysts</a:t>
            </a:r>
            <a:r>
              <a:rPr lang="en-US" b="true" sz="3746" strike="noStrike" u="non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</a:t>
            </a:r>
            <a:r>
              <a:rPr lang="en-US" sz="37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Access to cleaned, ready-to-use data (Gold Layer) for deep stock analysis.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67613" y="3605276"/>
            <a:ext cx="8816621" cy="15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798" indent="-404399" lvl="1">
              <a:lnSpc>
                <a:spcPts val="400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46" strike="noStrike" u="none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 Scientists</a:t>
            </a:r>
            <a:r>
              <a:rPr lang="en-US" b="true" sz="3746" strike="noStrike" u="non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</a:t>
            </a:r>
            <a:r>
              <a:rPr lang="en-US" sz="37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A consistent, high-quality data feed for training machine learning and prediction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7613" y="8008588"/>
            <a:ext cx="8951847" cy="253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798" indent="-404399" lvl="1">
              <a:lnSpc>
                <a:spcPts val="400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46" strike="noStrike" u="none">
                <a:solidFill>
                  <a:srgbClr val="E85041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Retail Investors</a:t>
            </a:r>
            <a:r>
              <a:rPr lang="en-US" sz="3746" strike="noStrike" u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:  Indirectly benefit from real-time charts and simplified reports powered by the Gold Layer data.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8429" y="230781"/>
            <a:ext cx="1278144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End-</a:t>
            </a: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to-End Pipeline Architecture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939383" y="7640496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6" y="0"/>
                </a:lnTo>
                <a:lnTo>
                  <a:pt x="1878766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738429" y="1107081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518363" y="0"/>
                </a:moveTo>
                <a:lnTo>
                  <a:pt x="0" y="0"/>
                </a:lnTo>
                <a:lnTo>
                  <a:pt x="0" y="578295"/>
                </a:lnTo>
                <a:lnTo>
                  <a:pt x="518363" y="578295"/>
                </a:lnTo>
                <a:lnTo>
                  <a:pt x="51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4341" y="9547401"/>
            <a:ext cx="1878766" cy="1479198"/>
          </a:xfrm>
          <a:custGeom>
            <a:avLst/>
            <a:gdLst/>
            <a:ahLst/>
            <a:cxnLst/>
            <a:rect r="r" b="b" t="t" l="l"/>
            <a:pathLst>
              <a:path h="1479198" w="1878766">
                <a:moveTo>
                  <a:pt x="0" y="0"/>
                </a:moveTo>
                <a:lnTo>
                  <a:pt x="1878765" y="0"/>
                </a:lnTo>
                <a:lnTo>
                  <a:pt x="1878765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07809" y="1513860"/>
            <a:ext cx="10042687" cy="8773140"/>
          </a:xfrm>
          <a:custGeom>
            <a:avLst/>
            <a:gdLst/>
            <a:ahLst/>
            <a:cxnLst/>
            <a:rect r="r" b="b" t="t" l="l"/>
            <a:pathLst>
              <a:path h="8773140" w="10042687">
                <a:moveTo>
                  <a:pt x="0" y="0"/>
                </a:moveTo>
                <a:lnTo>
                  <a:pt x="10042687" y="0"/>
                </a:lnTo>
                <a:lnTo>
                  <a:pt x="10042687" y="8773140"/>
                </a:lnTo>
                <a:lnTo>
                  <a:pt x="0" y="8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4" r="-510" b="-25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2632" y="7844123"/>
            <a:ext cx="3305368" cy="2442877"/>
          </a:xfrm>
          <a:custGeom>
            <a:avLst/>
            <a:gdLst/>
            <a:ahLst/>
            <a:cxnLst/>
            <a:rect r="r" b="b" t="t" l="l"/>
            <a:pathLst>
              <a:path h="2442877" w="3305368">
                <a:moveTo>
                  <a:pt x="0" y="0"/>
                </a:moveTo>
                <a:lnTo>
                  <a:pt x="3305368" y="0"/>
                </a:lnTo>
                <a:lnTo>
                  <a:pt x="3305368" y="2442877"/>
                </a:lnTo>
                <a:lnTo>
                  <a:pt x="0" y="2442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8429" y="230781"/>
            <a:ext cx="1278144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End-</a:t>
            </a:r>
            <a:r>
              <a:rPr lang="en-US" sz="5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to-End Pipeline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319" y="3383079"/>
            <a:ext cx="17269761" cy="129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sz="31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EGX API &amp; Kafka Producer (Real-time):</a:t>
            </a:r>
          </a:p>
          <a:p>
            <a:pPr algn="l" marL="679261" indent="-339630" lvl="1">
              <a:lnSpc>
                <a:spcPts val="3366"/>
              </a:lnSpc>
              <a:spcBef>
                <a:spcPct val="0"/>
              </a:spcBef>
              <a:buFont typeface="Arial"/>
              <a:buChar char="•"/>
            </a:pPr>
            <a:r>
              <a:rPr lang="en-US" sz="31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data for 249 companies is fetched via egxpy and ingested rapidly using Kafka</a:t>
            </a:r>
          </a:p>
          <a:p>
            <a:pPr algn="l">
              <a:lnSpc>
                <a:spcPts val="336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1319" y="5768144"/>
            <a:ext cx="17269761" cy="134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buFont typeface="Arial"/>
              <a:buChar char="•"/>
            </a:pP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Snowflake Data Warehouse:</a:t>
            </a:r>
          </a:p>
          <a:p>
            <a:pPr algn="l" marL="700850" indent="-350425" lvl="1">
              <a:lnSpc>
                <a:spcPts val="3473"/>
              </a:lnSpc>
              <a:spcBef>
                <a:spcPct val="0"/>
              </a:spcBef>
              <a:buFont typeface="Arial"/>
              <a:buChar char="•"/>
            </a:pP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central, scalable destination for both streaming and batch data.</a:t>
            </a:r>
          </a:p>
          <a:p>
            <a:pPr algn="l">
              <a:lnSpc>
                <a:spcPts val="347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01319" y="4538420"/>
            <a:ext cx="17269761" cy="134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buFont typeface="Arial"/>
              <a:buChar char="•"/>
            </a:pPr>
            <a:r>
              <a:rPr lang="en-US" sz="3246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DBT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 Transformations:</a:t>
            </a:r>
          </a:p>
          <a:p>
            <a:pPr algn="l" marL="700850" indent="-350425" lvl="1">
              <a:lnSpc>
                <a:spcPts val="3473"/>
              </a:lnSpc>
              <a:spcBef>
                <a:spcPct val="0"/>
              </a:spcBef>
              <a:buFont typeface="Arial"/>
              <a:buChar char="•"/>
            </a:pP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Transforms raw data into analytical models (Silver and Gold layers).</a:t>
            </a:r>
          </a:p>
          <a:p>
            <a:pPr algn="l">
              <a:lnSpc>
                <a:spcPts val="347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1319" y="1897758"/>
            <a:ext cx="17485362" cy="131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buFont typeface="Arial"/>
              <a:buChar char="•"/>
            </a:pPr>
            <a:r>
              <a:rPr lang="en-US" sz="3246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S3 Batch Data (Historical):</a:t>
            </a:r>
          </a:p>
          <a:p>
            <a:pPr algn="l" marL="679261" indent="-339630" lvl="1">
              <a:lnSpc>
                <a:spcPts val="3366"/>
              </a:lnSpc>
              <a:buFont typeface="Arial"/>
              <a:buChar char="•"/>
            </a:pPr>
            <a:r>
              <a:rPr lang="en-US" sz="31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Historical data is sourced from Web Scraping and Kaggle-ready archives, stored in S3 as CSV 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319" y="6915507"/>
            <a:ext cx="17269761" cy="91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spcBef>
                <a:spcPct val="0"/>
              </a:spcBef>
              <a:buFont typeface="Arial"/>
              <a:buChar char="•"/>
            </a:pPr>
            <a:r>
              <a:rPr lang="en-US" sz="3246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owe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BI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hbo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rds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o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s,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e,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7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1319" y="7677507"/>
            <a:ext cx="1726976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buFont typeface="Arial"/>
              <a:buChar char="•"/>
            </a:pPr>
            <a:r>
              <a:rPr lang="en-US" sz="3246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Airfl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ow : 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rche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all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319" y="8477428"/>
            <a:ext cx="1726976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850" indent="-350425" lvl="1">
              <a:lnSpc>
                <a:spcPts val="3473"/>
              </a:lnSpc>
              <a:buFont typeface="Arial"/>
              <a:buChar char="•"/>
            </a:pPr>
            <a:r>
              <a:rPr lang="en-US" sz="3246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r>
              <a:rPr lang="en-US" sz="3246" strike="noStrike" u="none">
                <a:solidFill>
                  <a:srgbClr val="E8504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Contain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eriz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4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everything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DAG7Bu5_fiA</dc:identifier>
  <dcterms:modified xsi:type="dcterms:W3CDTF">2011-08-01T06:04:30Z</dcterms:modified>
  <cp:revision>1</cp:revision>
  <dc:title>Egyptian Stock Market Data Pipeline</dc:title>
</cp:coreProperties>
</file>